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handoutMasterIdLst>
    <p:handoutMasterId r:id="rId28"/>
  </p:handoutMasterIdLst>
  <p:sldIdLst>
    <p:sldId id="258" r:id="rId2"/>
    <p:sldId id="263" r:id="rId3"/>
    <p:sldId id="301" r:id="rId4"/>
    <p:sldId id="297" r:id="rId5"/>
    <p:sldId id="262" r:id="rId6"/>
    <p:sldId id="272" r:id="rId7"/>
    <p:sldId id="293" r:id="rId8"/>
    <p:sldId id="259" r:id="rId9"/>
    <p:sldId id="267" r:id="rId10"/>
    <p:sldId id="266" r:id="rId11"/>
    <p:sldId id="274" r:id="rId12"/>
    <p:sldId id="269" r:id="rId13"/>
    <p:sldId id="302" r:id="rId14"/>
    <p:sldId id="270" r:id="rId15"/>
    <p:sldId id="280" r:id="rId16"/>
    <p:sldId id="275" r:id="rId17"/>
    <p:sldId id="278" r:id="rId18"/>
    <p:sldId id="282" r:id="rId19"/>
    <p:sldId id="284" r:id="rId20"/>
    <p:sldId id="285" r:id="rId21"/>
    <p:sldId id="287" r:id="rId22"/>
    <p:sldId id="279" r:id="rId23"/>
    <p:sldId id="295" r:id="rId24"/>
    <p:sldId id="296" r:id="rId25"/>
    <p:sldId id="303"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yuwei" initials="zy" lastIdx="2" clrIdx="0">
    <p:extLst>
      <p:ext uri="{19B8F6BF-5375-455C-9EA6-DF929625EA0E}">
        <p15:presenceInfo xmlns:p15="http://schemas.microsoft.com/office/powerpoint/2012/main" userId="d9cf105a895f62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50" autoAdjust="0"/>
    <p:restoredTop sz="67857" autoAdjust="0"/>
  </p:normalViewPr>
  <p:slideViewPr>
    <p:cSldViewPr snapToGrid="0">
      <p:cViewPr varScale="1">
        <p:scale>
          <a:sx n="75" d="100"/>
          <a:sy n="75" d="100"/>
        </p:scale>
        <p:origin x="112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33A4E2-18EA-4F42-9382-B84795DAE424}" type="datetimeFigureOut">
              <a:rPr lang="zh-CN" altLang="en-US" smtClean="0"/>
              <a:t>2018/12/22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smtClean="0"/>
              <a:t>[1] Quoted from ESPCN (CVPR, 2016)</a:t>
            </a: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26951B-7A57-4A56-9D00-0654258E8879}" type="slidenum">
              <a:rPr lang="zh-CN" altLang="en-US" smtClean="0"/>
              <a:t>‹#›</a:t>
            </a:fld>
            <a:endParaRPr lang="zh-CN" altLang="en-US"/>
          </a:p>
        </p:txBody>
      </p:sp>
    </p:spTree>
    <p:extLst>
      <p:ext uri="{BB962C8B-B14F-4D97-AF65-F5344CB8AC3E}">
        <p14:creationId xmlns:p14="http://schemas.microsoft.com/office/powerpoint/2010/main" val="389299666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029F88-2CEF-4880-8773-1EAD03BD38AC}" type="datetimeFigureOut">
              <a:rPr lang="zh-CN" altLang="en-US" smtClean="0"/>
              <a:t>2018/12/21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smtClean="0"/>
              <a:t>[1] Quoted from ESPCN (CVPR, 2016)</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3FEE78-2D07-4C96-AB5A-4E7AE0F4C07A}" type="slidenum">
              <a:rPr lang="zh-CN" altLang="en-US" smtClean="0"/>
              <a:t>‹#›</a:t>
            </a:fld>
            <a:endParaRPr lang="zh-CN" altLang="en-US"/>
          </a:p>
        </p:txBody>
      </p:sp>
    </p:spTree>
    <p:extLst>
      <p:ext uri="{BB962C8B-B14F-4D97-AF65-F5344CB8AC3E}">
        <p14:creationId xmlns:p14="http://schemas.microsoft.com/office/powerpoint/2010/main" val="347063963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DE68CD-9CAB-4ABC-88BE-C995A1D67EA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r>
              <a:rPr lang="en-US" altLang="zh-CN" smtClean="0"/>
              <a:t>[1] Quoted from ESPCN (CVPR, 2016)</a:t>
            </a:r>
            <a:endParaRPr lang="zh-CN" altLang="en-US"/>
          </a:p>
        </p:txBody>
      </p:sp>
    </p:spTree>
    <p:extLst>
      <p:ext uri="{BB962C8B-B14F-4D97-AF65-F5344CB8AC3E}">
        <p14:creationId xmlns:p14="http://schemas.microsoft.com/office/powerpoint/2010/main" val="1787644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本文仍然在想办法增加网络深度。</a:t>
            </a:r>
            <a:endParaRPr lang="en-US" altLang="zh-CN" dirty="0" smtClean="0"/>
          </a:p>
          <a:p>
            <a:r>
              <a:rPr lang="zh-CN" altLang="en-US" dirty="0" smtClean="0"/>
              <a:t>每一个框内都是一个递归块，他们共享权重。</a:t>
            </a:r>
            <a:endParaRPr lang="en-US" altLang="zh-CN" dirty="0" smtClean="0"/>
          </a:p>
          <a:p>
            <a:r>
              <a:rPr lang="en-US" altLang="zh-CN" dirty="0" err="1" smtClean="0"/>
              <a:t>ResNet</a:t>
            </a:r>
            <a:r>
              <a:rPr lang="zh-CN" altLang="en-US" dirty="0" smtClean="0"/>
              <a:t>：局部残差学习；</a:t>
            </a:r>
            <a:endParaRPr lang="en-US" altLang="zh-CN" dirty="0" smtClean="0"/>
          </a:p>
          <a:p>
            <a:r>
              <a:rPr lang="en-US" altLang="zh-CN" dirty="0" smtClean="0"/>
              <a:t>VDSR</a:t>
            </a:r>
            <a:r>
              <a:rPr lang="zh-CN" altLang="en-US" dirty="0" smtClean="0"/>
              <a:t>：全局残差学习；</a:t>
            </a:r>
            <a:endParaRPr lang="en-US" altLang="zh-CN" dirty="0" smtClean="0"/>
          </a:p>
          <a:p>
            <a:r>
              <a:rPr lang="en-US" altLang="zh-CN" dirty="0" smtClean="0"/>
              <a:t>DRCN</a:t>
            </a:r>
            <a:r>
              <a:rPr lang="zh-CN" altLang="en-US" dirty="0" smtClean="0"/>
              <a:t>：全局残差、单权重递归学习、多目标优化；</a:t>
            </a:r>
            <a:endParaRPr lang="en-US" altLang="zh-CN" dirty="0" smtClean="0"/>
          </a:p>
          <a:p>
            <a:r>
              <a:rPr lang="en-US" altLang="zh-CN" dirty="0" smtClean="0"/>
              <a:t>DRRN</a:t>
            </a:r>
            <a:r>
              <a:rPr lang="zh-CN" altLang="en-US" dirty="0" smtClean="0"/>
              <a:t>：多路径的（局部</a:t>
            </a:r>
            <a:r>
              <a:rPr lang="en-US" altLang="zh-CN" dirty="0" smtClean="0"/>
              <a:t>+</a:t>
            </a:r>
            <a:r>
              <a:rPr lang="zh-CN" altLang="en-US" dirty="0" smtClean="0"/>
              <a:t>全局）残差学习、多权重递归；</a:t>
            </a:r>
            <a:endParaRPr lang="en-US" altLang="zh-CN" dirty="0" smtClean="0"/>
          </a:p>
          <a:p>
            <a:r>
              <a:rPr lang="zh-CN" altLang="en-US" sz="1200" b="0" i="0" kern="1200" dirty="0" smtClean="0">
                <a:solidFill>
                  <a:schemeClr val="tx1"/>
                </a:solidFill>
                <a:effectLst/>
                <a:latin typeface="+mn-lt"/>
                <a:ea typeface="+mn-ea"/>
                <a:cs typeface="+mn-cs"/>
              </a:rPr>
              <a:t>最终选用的是</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个递归块和</a:t>
            </a:r>
            <a:r>
              <a:rPr lang="en-US" altLang="zh-CN" sz="1200" b="0" i="0" kern="1200" dirty="0" smtClean="0">
                <a:solidFill>
                  <a:schemeClr val="tx1"/>
                </a:solidFill>
                <a:effectLst/>
                <a:latin typeface="+mn-lt"/>
                <a:ea typeface="+mn-ea"/>
                <a:cs typeface="+mn-cs"/>
              </a:rPr>
              <a:t>25</a:t>
            </a:r>
            <a:r>
              <a:rPr lang="zh-CN" altLang="en-US" sz="1200" b="0" i="0" kern="1200" dirty="0" smtClean="0">
                <a:solidFill>
                  <a:schemeClr val="tx1"/>
                </a:solidFill>
                <a:effectLst/>
                <a:latin typeface="+mn-lt"/>
                <a:ea typeface="+mn-ea"/>
                <a:cs typeface="+mn-cs"/>
              </a:rPr>
              <a:t>个残差单元，深度为</a:t>
            </a:r>
            <a:r>
              <a:rPr lang="en-US" altLang="zh-CN" sz="1200" b="0" i="0" kern="1200" dirty="0" smtClean="0">
                <a:solidFill>
                  <a:schemeClr val="tx1"/>
                </a:solidFill>
                <a:effectLst/>
                <a:latin typeface="+mn-lt"/>
                <a:ea typeface="+mn-ea"/>
                <a:cs typeface="+mn-cs"/>
              </a:rPr>
              <a:t>52</a:t>
            </a:r>
            <a:r>
              <a:rPr lang="zh-CN" altLang="en-US" sz="1200" b="0" i="0" kern="1200" dirty="0" smtClean="0">
                <a:solidFill>
                  <a:schemeClr val="tx1"/>
                </a:solidFill>
                <a:effectLst/>
                <a:latin typeface="+mn-lt"/>
                <a:ea typeface="+mn-ea"/>
                <a:cs typeface="+mn-cs"/>
              </a:rPr>
              <a:t>层的网络结构。总之，</a:t>
            </a:r>
            <a:r>
              <a:rPr lang="en-US" altLang="zh-CN" sz="1200" b="0" i="0" kern="1200" dirty="0" smtClean="0">
                <a:solidFill>
                  <a:schemeClr val="tx1"/>
                </a:solidFill>
                <a:effectLst/>
                <a:latin typeface="+mn-lt"/>
                <a:ea typeface="+mn-ea"/>
                <a:cs typeface="+mn-cs"/>
              </a:rPr>
              <a:t>DRRN</a:t>
            </a:r>
            <a:r>
              <a:rPr lang="zh-CN" altLang="en-US" sz="1200" b="0" i="0" kern="1200" dirty="0" smtClean="0">
                <a:solidFill>
                  <a:schemeClr val="tx1"/>
                </a:solidFill>
                <a:effectLst/>
                <a:latin typeface="+mn-lt"/>
                <a:ea typeface="+mn-ea"/>
                <a:cs typeface="+mn-cs"/>
              </a:rPr>
              <a:t>就是通过对之前已有的</a:t>
            </a:r>
            <a:r>
              <a:rPr lang="en-US" altLang="zh-CN" sz="1200" b="0" i="0" kern="1200" dirty="0" err="1" smtClean="0">
                <a:solidFill>
                  <a:schemeClr val="tx1"/>
                </a:solidFill>
                <a:effectLst/>
                <a:latin typeface="+mn-lt"/>
                <a:ea typeface="+mn-ea"/>
                <a:cs typeface="+mn-cs"/>
              </a:rPr>
              <a:t>ResNet</a:t>
            </a:r>
            <a:r>
              <a:rPr lang="zh-CN" altLang="en-US" sz="1200" b="0" i="0" kern="1200" dirty="0" smtClean="0">
                <a:solidFill>
                  <a:schemeClr val="tx1"/>
                </a:solidFill>
                <a:effectLst/>
                <a:latin typeface="+mn-lt"/>
                <a:ea typeface="+mn-ea"/>
                <a:cs typeface="+mn-cs"/>
              </a:rPr>
              <a:t>等结构进行调整，采取更深的网络结构得到结果的提升。</a:t>
            </a:r>
            <a:endParaRPr lang="en-US" altLang="zh-CN" dirty="0" smtClean="0"/>
          </a:p>
        </p:txBody>
      </p:sp>
      <p:sp>
        <p:nvSpPr>
          <p:cNvPr id="4" name="页脚占位符 3"/>
          <p:cNvSpPr>
            <a:spLocks noGrp="1"/>
          </p:cNvSpPr>
          <p:nvPr>
            <p:ph type="ftr" sz="quarter" idx="10"/>
          </p:nvPr>
        </p:nvSpPr>
        <p:spPr/>
        <p:txBody>
          <a:bodyPr/>
          <a:lstStyle/>
          <a:p>
            <a:r>
              <a:rPr lang="en-US" altLang="zh-CN" smtClean="0"/>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11</a:t>
            </a:fld>
            <a:endParaRPr lang="zh-CN" altLang="en-US"/>
          </a:p>
        </p:txBody>
      </p:sp>
    </p:spTree>
    <p:extLst>
      <p:ext uri="{BB962C8B-B14F-4D97-AF65-F5344CB8AC3E}">
        <p14:creationId xmlns:p14="http://schemas.microsoft.com/office/powerpoint/2010/main" val="1912128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RED</a:t>
            </a:r>
            <a:r>
              <a:rPr lang="zh-CN" altLang="en-US" dirty="0" smtClean="0"/>
              <a:t>是简单对称的网络结构。同样的它在尝试解决加深网络层数的梯度消失问题。</a:t>
            </a:r>
            <a:endParaRPr lang="en-US" altLang="zh-CN" dirty="0" smtClean="0"/>
          </a:p>
          <a:p>
            <a:r>
              <a:rPr lang="zh-CN" altLang="en-US" dirty="0" smtClean="0"/>
              <a:t>主要特征：</a:t>
            </a:r>
            <a:endParaRPr lang="en-US" altLang="zh-CN" dirty="0" smtClean="0"/>
          </a:p>
          <a:p>
            <a:pPr marL="228600" indent="-228600">
              <a:buAutoNum type="arabicPeriod"/>
            </a:pPr>
            <a:r>
              <a:rPr lang="zh-CN" altLang="en-US" dirty="0" smtClean="0"/>
              <a:t>对称。卷积层</a:t>
            </a:r>
            <a:r>
              <a:rPr lang="en-US" altLang="zh-CN" dirty="0" smtClean="0"/>
              <a:t>-</a:t>
            </a:r>
            <a:r>
              <a:rPr lang="zh-CN" altLang="en-US" dirty="0" smtClean="0"/>
              <a:t>反卷积层，中间加上跳线连接（对称性保证了尺寸相同，进行逐像素的相加，再输入到下一个反卷积层）</a:t>
            </a:r>
            <a:endParaRPr lang="en-US" altLang="zh-CN" dirty="0" smtClean="0"/>
          </a:p>
          <a:p>
            <a:pPr marL="228600" indent="-228600">
              <a:buAutoNum type="arabicPeriod"/>
            </a:pPr>
            <a:r>
              <a:rPr lang="zh-CN" altLang="en-US" dirty="0" smtClean="0"/>
              <a:t>注意到全局的</a:t>
            </a:r>
            <a:r>
              <a:rPr lang="en-US" altLang="zh-CN" dirty="0" smtClean="0"/>
              <a:t>skip</a:t>
            </a:r>
            <a:r>
              <a:rPr lang="zh-CN" altLang="en-US" dirty="0" smtClean="0"/>
              <a:t>，从而中间学习的特征仍然是残差。</a:t>
            </a:r>
            <a:endParaRPr lang="en-US" altLang="zh-CN" dirty="0" smtClean="0"/>
          </a:p>
          <a:p>
            <a:pPr marL="228600" indent="-228600">
              <a:buAutoNum type="arabicPeriod"/>
            </a:pPr>
            <a:r>
              <a:rPr lang="en-US" altLang="zh-CN" dirty="0" err="1" smtClean="0"/>
              <a:t>MSELoss</a:t>
            </a:r>
            <a:endParaRPr lang="zh-CN" altLang="en-US" dirty="0"/>
          </a:p>
        </p:txBody>
      </p:sp>
      <p:sp>
        <p:nvSpPr>
          <p:cNvPr id="4" name="页脚占位符 3"/>
          <p:cNvSpPr>
            <a:spLocks noGrp="1"/>
          </p:cNvSpPr>
          <p:nvPr>
            <p:ph type="ftr" sz="quarter" idx="10"/>
          </p:nvPr>
        </p:nvSpPr>
        <p:spPr/>
        <p:txBody>
          <a:bodyPr/>
          <a:lstStyle/>
          <a:p>
            <a:r>
              <a:rPr lang="en-US" altLang="zh-CN" smtClean="0"/>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12</a:t>
            </a:fld>
            <a:endParaRPr lang="zh-CN" altLang="en-US"/>
          </a:p>
        </p:txBody>
      </p:sp>
    </p:spTree>
    <p:extLst>
      <p:ext uri="{BB962C8B-B14F-4D97-AF65-F5344CB8AC3E}">
        <p14:creationId xmlns:p14="http://schemas.microsoft.com/office/powerpoint/2010/main" val="3308790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先总结了从</a:t>
            </a:r>
            <a:r>
              <a:rPr lang="en-US" altLang="zh-CN" dirty="0" smtClean="0"/>
              <a:t>SRCNN</a:t>
            </a:r>
            <a:r>
              <a:rPr lang="zh-CN" altLang="en-US" dirty="0" smtClean="0"/>
              <a:t>开始这些</a:t>
            </a:r>
            <a:r>
              <a:rPr lang="en-US" altLang="zh-CN" dirty="0" smtClean="0"/>
              <a:t>Approaches</a:t>
            </a:r>
            <a:r>
              <a:rPr lang="zh-CN" altLang="en-US" dirty="0" smtClean="0"/>
              <a:t>的问题：</a:t>
            </a:r>
            <a:endParaRPr lang="en-US" altLang="zh-CN" dirty="0" smtClean="0"/>
          </a:p>
          <a:p>
            <a:pPr marL="228600" indent="-228600">
              <a:buAutoNum type="arabicPeriod"/>
            </a:pPr>
            <a:r>
              <a:rPr lang="zh-CN" altLang="en-US" baseline="0" dirty="0" smtClean="0"/>
              <a:t>某些方法需要先上采样获得</a:t>
            </a:r>
            <a:r>
              <a:rPr lang="en-US" altLang="zh-CN" baseline="0" dirty="0" smtClean="0"/>
              <a:t>HR</a:t>
            </a:r>
            <a:r>
              <a:rPr lang="zh-CN" altLang="en-US" baseline="0" dirty="0" smtClean="0"/>
              <a:t>空间尺寸，不仅带来了计算开销，也容易引入重建伪影子；</a:t>
            </a:r>
            <a:endParaRPr lang="en-US" altLang="zh-CN" baseline="0" dirty="0" smtClean="0"/>
          </a:p>
          <a:p>
            <a:pPr marL="228600" indent="-228600">
              <a:buAutoNum type="arabicPeriod"/>
            </a:pPr>
            <a:r>
              <a:rPr lang="en-US" altLang="zh-CN" baseline="0" dirty="0" smtClean="0"/>
              <a:t>Sub-Pixel</a:t>
            </a:r>
            <a:r>
              <a:rPr lang="zh-CN" altLang="en-US" baseline="0" dirty="0" smtClean="0"/>
              <a:t>和</a:t>
            </a:r>
            <a:r>
              <a:rPr lang="en-US" altLang="zh-CN" baseline="0" dirty="0" smtClean="0"/>
              <a:t>De-</a:t>
            </a:r>
            <a:r>
              <a:rPr lang="en-US" altLang="zh-CN" baseline="0" dirty="0" err="1" smtClean="0"/>
              <a:t>Conv</a:t>
            </a:r>
            <a:r>
              <a:rPr lang="zh-CN" altLang="en-US" baseline="0" dirty="0" smtClean="0"/>
              <a:t>的方法结构过于简单，模型承载力有限，没有办法学习复杂映射。</a:t>
            </a:r>
            <a:endParaRPr lang="en-US" altLang="zh-CN" baseline="0" dirty="0" smtClean="0"/>
          </a:p>
          <a:p>
            <a:pPr marL="228600" indent="-228600">
              <a:buAutoNum type="arabicPeriod"/>
            </a:pPr>
            <a:r>
              <a:rPr lang="en-US" altLang="zh-CN" baseline="0" dirty="0" smtClean="0"/>
              <a:t>Overly-Smooth with L2 Loss</a:t>
            </a:r>
          </a:p>
          <a:p>
            <a:pPr marL="228600" indent="-228600">
              <a:buAutoNum type="arabicPeriod"/>
            </a:pPr>
            <a:r>
              <a:rPr lang="zh-CN" altLang="en-US" baseline="0" dirty="0" smtClean="0"/>
              <a:t>一次上采样无法应对较大的</a:t>
            </a:r>
            <a:r>
              <a:rPr lang="en-US" altLang="zh-CN" baseline="0" dirty="0" smtClean="0"/>
              <a:t>factor</a:t>
            </a:r>
          </a:p>
          <a:p>
            <a:pPr marL="228600" indent="-228600">
              <a:buAutoNum type="arabicPeriod"/>
            </a:pPr>
            <a:endParaRPr lang="en-US" altLang="zh-CN" baseline="0" dirty="0" smtClean="0"/>
          </a:p>
          <a:p>
            <a:pPr marL="0" indent="0">
              <a:buNone/>
            </a:pPr>
            <a:r>
              <a:rPr lang="zh-CN" altLang="en-US" dirty="0" smtClean="0"/>
              <a:t>它做的事情是逐步上采样、一级一级预测残差（高倍上采样时顺便得到了低倍结果）</a:t>
            </a:r>
            <a:endParaRPr lang="en-US" altLang="zh-CN" dirty="0" smtClean="0"/>
          </a:p>
          <a:p>
            <a:pPr marL="0" indent="0">
              <a:buNone/>
            </a:pPr>
            <a:r>
              <a:rPr lang="zh-CN" altLang="en-US" dirty="0" smtClean="0"/>
              <a:t>每一层中，采用级联的特征提取</a:t>
            </a:r>
            <a:r>
              <a:rPr lang="en-US" altLang="zh-CN" dirty="0" smtClean="0"/>
              <a:t>+deconv</a:t>
            </a:r>
            <a:r>
              <a:rPr lang="zh-CN" altLang="en-US" dirty="0" smtClean="0"/>
              <a:t>放大</a:t>
            </a:r>
            <a:r>
              <a:rPr lang="en-US" altLang="zh-CN" dirty="0" smtClean="0"/>
              <a:t>+</a:t>
            </a:r>
            <a:r>
              <a:rPr lang="zh-CN" altLang="en-US" dirty="0" smtClean="0"/>
              <a:t>残差预测，这样其实是充分利用了模型的承载力，同时很多的操作基于小的运算空间，提高了运行的效率。另外是采用了</a:t>
            </a:r>
            <a:r>
              <a:rPr lang="en-US" altLang="zh-CN" dirty="0" smtClean="0"/>
              <a:t>p(x)</a:t>
            </a:r>
            <a:r>
              <a:rPr lang="zh-CN" altLang="en-US" dirty="0" smtClean="0"/>
              <a:t>作为损失函数（</a:t>
            </a:r>
            <a:r>
              <a:rPr lang="en-US" altLang="zh-CN" dirty="0" smtClean="0"/>
              <a:t>L1</a:t>
            </a:r>
            <a:r>
              <a:rPr lang="zh-CN" altLang="en-US" dirty="0" smtClean="0"/>
              <a:t>的变形），同时对每一层的结果与</a:t>
            </a:r>
            <a:r>
              <a:rPr lang="en-US" altLang="zh-CN" dirty="0" smtClean="0"/>
              <a:t>ground-truth</a:t>
            </a:r>
            <a:r>
              <a:rPr lang="zh-CN" altLang="en-US" dirty="0" smtClean="0"/>
              <a:t>进行了监督，将各级损失的合降低。</a:t>
            </a:r>
            <a:endParaRPr lang="en-US" altLang="zh-CN" dirty="0" smtClean="0"/>
          </a:p>
          <a:p>
            <a:pPr marL="0" indent="0">
              <a:buNone/>
            </a:pPr>
            <a:r>
              <a:rPr lang="zh-CN" altLang="en-US" dirty="0" smtClean="0"/>
              <a:t>问题：是不是可以加一个权重？</a:t>
            </a:r>
          </a:p>
          <a:p>
            <a:endParaRPr lang="zh-CN" altLang="en-US" dirty="0"/>
          </a:p>
        </p:txBody>
      </p:sp>
      <p:sp>
        <p:nvSpPr>
          <p:cNvPr id="4" name="页脚占位符 3"/>
          <p:cNvSpPr>
            <a:spLocks noGrp="1"/>
          </p:cNvSpPr>
          <p:nvPr>
            <p:ph type="ftr" sz="quarter" idx="10"/>
          </p:nvPr>
        </p:nvSpPr>
        <p:spPr/>
        <p:txBody>
          <a:bodyPr/>
          <a:lstStyle/>
          <a:p>
            <a:r>
              <a:rPr lang="en-US" altLang="zh-CN" smtClean="0"/>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13</a:t>
            </a:fld>
            <a:endParaRPr lang="zh-CN" altLang="en-US"/>
          </a:p>
        </p:txBody>
      </p:sp>
    </p:spTree>
    <p:extLst>
      <p:ext uri="{BB962C8B-B14F-4D97-AF65-F5344CB8AC3E}">
        <p14:creationId xmlns:p14="http://schemas.microsoft.com/office/powerpoint/2010/main" val="3260328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这里提一下</a:t>
            </a:r>
            <a:r>
              <a:rPr lang="en-US" altLang="zh-CN" dirty="0" smtClean="0"/>
              <a:t>Dense-Net</a:t>
            </a:r>
            <a:r>
              <a:rPr lang="zh-CN" altLang="en-US" dirty="0" smtClean="0"/>
              <a:t>，最初是在</a:t>
            </a:r>
            <a:r>
              <a:rPr lang="en-US" altLang="zh-CN" dirty="0" smtClean="0"/>
              <a:t>CVPR 2017</a:t>
            </a:r>
            <a:r>
              <a:rPr lang="zh-CN" altLang="en-US" dirty="0" smtClean="0"/>
              <a:t>中提出，目的也是在增加网络深度、对抗梯度消失。</a:t>
            </a:r>
            <a:endParaRPr lang="en-US" altLang="zh-CN" dirty="0" smtClean="0"/>
          </a:p>
          <a:p>
            <a:r>
              <a:rPr lang="zh-CN" altLang="en-US" dirty="0" smtClean="0"/>
              <a:t>这里方法比较暴力，大大增加了连接的数量，简而言之，在每一个</a:t>
            </a:r>
            <a:r>
              <a:rPr lang="en-US" altLang="zh-CN" dirty="0" err="1" smtClean="0"/>
              <a:t>DenseBlock</a:t>
            </a:r>
            <a:r>
              <a:rPr lang="zh-CN" altLang="en-US" dirty="0" smtClean="0"/>
              <a:t>中，每一层的输入来自前面所有层的输出，并且可以理解为每一层直接与</a:t>
            </a:r>
            <a:r>
              <a:rPr lang="en-US" altLang="zh-CN" dirty="0" smtClean="0"/>
              <a:t>Input</a:t>
            </a:r>
            <a:r>
              <a:rPr lang="zh-CN" altLang="en-US" dirty="0" smtClean="0"/>
              <a:t>和</a:t>
            </a:r>
            <a:r>
              <a:rPr lang="en-US" altLang="zh-CN" dirty="0" smtClean="0"/>
              <a:t>Loss</a:t>
            </a:r>
            <a:r>
              <a:rPr lang="zh-CN" altLang="en-US" dirty="0" smtClean="0"/>
              <a:t>相连。</a:t>
            </a:r>
            <a:endParaRPr lang="en-US" altLang="zh-CN" dirty="0" smtClean="0"/>
          </a:p>
          <a:p>
            <a:r>
              <a:rPr lang="zh-CN" altLang="en-US" dirty="0" smtClean="0"/>
              <a:t>其利用</a:t>
            </a:r>
            <a:r>
              <a:rPr lang="en-US" altLang="zh-CN" dirty="0" smtClean="0"/>
              <a:t>bottleneck layer</a:t>
            </a:r>
            <a:r>
              <a:rPr lang="zh-CN" altLang="en-US" dirty="0" smtClean="0"/>
              <a:t>，</a:t>
            </a:r>
            <a:r>
              <a:rPr lang="en-US" altLang="zh-CN" dirty="0" smtClean="0"/>
              <a:t>Translation layer</a:t>
            </a:r>
            <a:r>
              <a:rPr lang="zh-CN" altLang="en-US" dirty="0" smtClean="0"/>
              <a:t>以及较小的</a:t>
            </a:r>
            <a:r>
              <a:rPr lang="en-US" altLang="zh-CN" dirty="0" smtClean="0"/>
              <a:t>growth rate</a:t>
            </a:r>
            <a:r>
              <a:rPr lang="zh-CN" altLang="en-US" dirty="0" smtClean="0"/>
              <a:t>使得网络变窄（每一层不过百），参数减少，有效抑制了过拟合，同时计算量也减少了。也更加充分的传递了</a:t>
            </a:r>
            <a:r>
              <a:rPr lang="en-US" altLang="zh-CN" dirty="0" smtClean="0"/>
              <a:t>feature</a:t>
            </a:r>
            <a:r>
              <a:rPr lang="zh-CN" altLang="en-US" dirty="0" smtClean="0"/>
              <a:t>信息。</a:t>
            </a:r>
            <a:endParaRPr lang="en-US" altLang="zh-CN" dirty="0" smtClean="0"/>
          </a:p>
          <a:p>
            <a:r>
              <a:rPr lang="zh-CN" altLang="en-US" dirty="0" smtClean="0"/>
              <a:t>每一个</a:t>
            </a:r>
            <a:r>
              <a:rPr lang="en-US" altLang="zh-CN" dirty="0" smtClean="0"/>
              <a:t>dense</a:t>
            </a:r>
            <a:r>
              <a:rPr lang="zh-CN" altLang="en-US" dirty="0" smtClean="0"/>
              <a:t>中保证</a:t>
            </a:r>
            <a:r>
              <a:rPr lang="en-US" altLang="zh-CN" dirty="0" smtClean="0"/>
              <a:t>size</a:t>
            </a:r>
            <a:r>
              <a:rPr lang="zh-CN" altLang="en-US" dirty="0" smtClean="0"/>
              <a:t>相同。</a:t>
            </a:r>
            <a:endParaRPr lang="en-US" altLang="zh-CN" dirty="0" smtClean="0"/>
          </a:p>
          <a:p>
            <a:endParaRPr lang="en-US" altLang="zh-CN" dirty="0" smtClean="0"/>
          </a:p>
          <a:p>
            <a:r>
              <a:rPr lang="zh-CN" altLang="en-US" dirty="0" smtClean="0"/>
              <a:t>不过它最先提出不是用来做</a:t>
            </a:r>
            <a:r>
              <a:rPr lang="en-US" altLang="zh-CN" dirty="0" smtClean="0"/>
              <a:t>SISR</a:t>
            </a:r>
            <a:r>
              <a:rPr lang="zh-CN" altLang="en-US" dirty="0" smtClean="0"/>
              <a:t>的。。有注意到</a:t>
            </a:r>
            <a:r>
              <a:rPr lang="en-US" altLang="zh-CN" dirty="0" smtClean="0"/>
              <a:t>ICCV</a:t>
            </a:r>
            <a:r>
              <a:rPr lang="zh-CN" altLang="en-US" dirty="0" smtClean="0"/>
              <a:t>中有文章讨论到</a:t>
            </a:r>
            <a:r>
              <a:rPr lang="en-US" altLang="zh-CN" dirty="0" smtClean="0"/>
              <a:t>SISR</a:t>
            </a:r>
            <a:r>
              <a:rPr lang="zh-CN" altLang="en-US" dirty="0" smtClean="0"/>
              <a:t>上的应用，关注度不高，没有引用。只是提一下，觉得会是个有应用价值的结构。</a:t>
            </a:r>
            <a:endParaRPr lang="zh-CN" altLang="en-US" dirty="0"/>
          </a:p>
        </p:txBody>
      </p:sp>
      <p:sp>
        <p:nvSpPr>
          <p:cNvPr id="4" name="页脚占位符 3"/>
          <p:cNvSpPr>
            <a:spLocks noGrp="1"/>
          </p:cNvSpPr>
          <p:nvPr>
            <p:ph type="ftr" sz="quarter" idx="10"/>
          </p:nvPr>
        </p:nvSpPr>
        <p:spPr/>
        <p:txBody>
          <a:bodyPr/>
          <a:lstStyle/>
          <a:p>
            <a:r>
              <a:rPr lang="en-US" altLang="zh-CN" smtClean="0"/>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14</a:t>
            </a:fld>
            <a:endParaRPr lang="zh-CN" altLang="en-US"/>
          </a:p>
        </p:txBody>
      </p:sp>
    </p:spTree>
    <p:extLst>
      <p:ext uri="{BB962C8B-B14F-4D97-AF65-F5344CB8AC3E}">
        <p14:creationId xmlns:p14="http://schemas.microsoft.com/office/powerpoint/2010/main" val="3288004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r>
              <a:rPr lang="en-US" altLang="zh-CN" smtClean="0"/>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15</a:t>
            </a:fld>
            <a:endParaRPr lang="zh-CN" altLang="en-US"/>
          </a:p>
        </p:txBody>
      </p:sp>
    </p:spTree>
    <p:extLst>
      <p:ext uri="{BB962C8B-B14F-4D97-AF65-F5344CB8AC3E}">
        <p14:creationId xmlns:p14="http://schemas.microsoft.com/office/powerpoint/2010/main" val="51595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提出的问题：采用</a:t>
            </a:r>
            <a:r>
              <a:rPr lang="en-US" altLang="zh-CN" dirty="0" err="1" smtClean="0"/>
              <a:t>MSELoss</a:t>
            </a:r>
            <a:r>
              <a:rPr lang="zh-CN" altLang="en-US" dirty="0" smtClean="0"/>
              <a:t>的情况下，虽然能获得较高的</a:t>
            </a:r>
            <a:r>
              <a:rPr lang="en-US" altLang="zh-CN" dirty="0" smtClean="0"/>
              <a:t>PSNR</a:t>
            </a:r>
            <a:r>
              <a:rPr lang="zh-CN" altLang="en-US" dirty="0" smtClean="0"/>
              <a:t>值，，但是往往丢失了很多高频的细节，使人不能有好的视觉感受。</a:t>
            </a:r>
            <a:endParaRPr lang="en-US" altLang="zh-CN" dirty="0" smtClean="0"/>
          </a:p>
          <a:p>
            <a:r>
              <a:rPr lang="zh-CN" altLang="en-US" dirty="0" smtClean="0"/>
              <a:t>解决方法，提出由</a:t>
            </a:r>
            <a:r>
              <a:rPr lang="zh-CN" altLang="en-US" dirty="0" smtClean="0"/>
              <a:t>生成网络和判别网络组成的网络结构，并应用</a:t>
            </a:r>
            <a:r>
              <a:rPr lang="en-US" altLang="zh-CN" dirty="0" smtClean="0"/>
              <a:t>perceptual loss</a:t>
            </a:r>
            <a:r>
              <a:rPr lang="zh-CN" altLang="en-US" dirty="0" smtClean="0"/>
              <a:t>和</a:t>
            </a:r>
            <a:r>
              <a:rPr lang="en-US" altLang="zh-CN" dirty="0" smtClean="0"/>
              <a:t>adversarial</a:t>
            </a:r>
            <a:r>
              <a:rPr lang="en-US" altLang="zh-CN" baseline="0" dirty="0" smtClean="0"/>
              <a:t> loss</a:t>
            </a:r>
            <a:r>
              <a:rPr lang="zh-CN" altLang="en-US" baseline="0" dirty="0" smtClean="0"/>
              <a:t>来恢复图片的真实感。</a:t>
            </a:r>
            <a:endParaRPr lang="en-US" altLang="zh-CN" baseline="0" dirty="0" smtClean="0"/>
          </a:p>
          <a:p>
            <a:endParaRPr lang="en-US" altLang="zh-CN" dirty="0" smtClean="0"/>
          </a:p>
          <a:p>
            <a:r>
              <a:rPr lang="en-US" altLang="zh-CN" dirty="0" smtClean="0"/>
              <a:t>SRGAN</a:t>
            </a:r>
            <a:r>
              <a:rPr lang="zh-CN" altLang="en-US" dirty="0" smtClean="0"/>
              <a:t>网络包括两个部分：生成网络和判别网络。其中，生成网络由</a:t>
            </a:r>
            <a:r>
              <a:rPr lang="en-US" altLang="zh-CN" dirty="0" smtClean="0"/>
              <a:t>SR-</a:t>
            </a:r>
            <a:r>
              <a:rPr lang="en-US" altLang="zh-CN" dirty="0" err="1" smtClean="0"/>
              <a:t>ResNet</a:t>
            </a:r>
            <a:r>
              <a:rPr lang="zh-CN" altLang="en-US" dirty="0" smtClean="0"/>
              <a:t>完成。</a:t>
            </a:r>
            <a:endParaRPr lang="en-US" altLang="zh-CN" dirty="0" smtClean="0"/>
          </a:p>
          <a:p>
            <a:r>
              <a:rPr lang="zh-CN" altLang="en-US" dirty="0" smtClean="0"/>
              <a:t>在此用到</a:t>
            </a:r>
            <a:r>
              <a:rPr lang="en-US" altLang="zh-CN" dirty="0" smtClean="0"/>
              <a:t>SR-Net</a:t>
            </a:r>
            <a:r>
              <a:rPr lang="zh-CN" altLang="en-US" dirty="0" smtClean="0"/>
              <a:t>的贡献在于引用到了</a:t>
            </a:r>
            <a:r>
              <a:rPr lang="en-US" altLang="zh-CN" dirty="0" smtClean="0"/>
              <a:t>Batch Normalization</a:t>
            </a:r>
            <a:r>
              <a:rPr lang="zh-CN" altLang="en-US" dirty="0" smtClean="0"/>
              <a:t>。实验上证明了</a:t>
            </a:r>
            <a:r>
              <a:rPr lang="en-US" altLang="zh-CN" dirty="0" smtClean="0"/>
              <a:t>BN</a:t>
            </a:r>
            <a:r>
              <a:rPr lang="zh-CN" altLang="en-US" dirty="0" smtClean="0"/>
              <a:t>和</a:t>
            </a:r>
            <a:r>
              <a:rPr lang="en-US" altLang="zh-CN" dirty="0" smtClean="0"/>
              <a:t>Res</a:t>
            </a:r>
            <a:r>
              <a:rPr lang="zh-CN" altLang="en-US" dirty="0" smtClean="0"/>
              <a:t>网络的兼容性，产生了良好的效果。</a:t>
            </a:r>
            <a:endParaRPr lang="en-US" altLang="zh-CN" dirty="0" smtClean="0"/>
          </a:p>
          <a:p>
            <a:endParaRPr lang="en-US" altLang="zh-CN" dirty="0" smtClean="0"/>
          </a:p>
          <a:p>
            <a:r>
              <a:rPr lang="zh-CN" altLang="en-US" dirty="0" smtClean="0"/>
              <a:t>文中还给出了对基于</a:t>
            </a:r>
            <a:r>
              <a:rPr lang="en-US" altLang="zh-CN" dirty="0" err="1" smtClean="0"/>
              <a:t>MSELoss</a:t>
            </a:r>
            <a:r>
              <a:rPr lang="zh-CN" altLang="en-US" dirty="0" smtClean="0"/>
              <a:t>、基于</a:t>
            </a:r>
            <a:r>
              <a:rPr lang="en-US" altLang="zh-CN" dirty="0" smtClean="0"/>
              <a:t>VGG</a:t>
            </a:r>
            <a:r>
              <a:rPr lang="zh-CN" altLang="en-US" dirty="0" smtClean="0"/>
              <a:t>底层模型特征和</a:t>
            </a:r>
            <a:r>
              <a:rPr lang="en-US" altLang="zh-CN" dirty="0" smtClean="0"/>
              <a:t>VGG</a:t>
            </a:r>
            <a:r>
              <a:rPr lang="zh-CN" altLang="en-US" dirty="0" smtClean="0"/>
              <a:t>高层特征的训练结果的对比，事实证明基于</a:t>
            </a:r>
            <a:r>
              <a:rPr lang="en-US" altLang="zh-CN" dirty="0" smtClean="0"/>
              <a:t>VGG</a:t>
            </a:r>
            <a:r>
              <a:rPr lang="zh-CN" altLang="en-US" dirty="0" smtClean="0"/>
              <a:t>高层特征的纹理结果最明显。</a:t>
            </a:r>
            <a:endParaRPr lang="en-US" altLang="zh-CN" dirty="0" smtClean="0"/>
          </a:p>
        </p:txBody>
      </p:sp>
      <p:sp>
        <p:nvSpPr>
          <p:cNvPr id="4" name="页脚占位符 3"/>
          <p:cNvSpPr>
            <a:spLocks noGrp="1"/>
          </p:cNvSpPr>
          <p:nvPr>
            <p:ph type="ftr" sz="quarter" idx="10"/>
          </p:nvPr>
        </p:nvSpPr>
        <p:spPr/>
        <p:txBody>
          <a:bodyPr/>
          <a:lstStyle/>
          <a:p>
            <a:r>
              <a:rPr lang="en-US" altLang="zh-CN" smtClean="0"/>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16</a:t>
            </a:fld>
            <a:endParaRPr lang="zh-CN" altLang="en-US"/>
          </a:p>
        </p:txBody>
      </p:sp>
    </p:spTree>
    <p:extLst>
      <p:ext uri="{BB962C8B-B14F-4D97-AF65-F5344CB8AC3E}">
        <p14:creationId xmlns:p14="http://schemas.microsoft.com/office/powerpoint/2010/main" val="117835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r>
              <a:rPr lang="en-US" altLang="zh-CN" smtClean="0"/>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17</a:t>
            </a:fld>
            <a:endParaRPr lang="zh-CN" altLang="en-US"/>
          </a:p>
        </p:txBody>
      </p:sp>
    </p:spTree>
    <p:extLst>
      <p:ext uri="{BB962C8B-B14F-4D97-AF65-F5344CB8AC3E}">
        <p14:creationId xmlns:p14="http://schemas.microsoft.com/office/powerpoint/2010/main" val="3890066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干的事情：尝试将视觉的语义信息作为输入，影响</a:t>
            </a:r>
            <a:r>
              <a:rPr lang="en-US" altLang="zh-CN" baseline="0" dirty="0" smtClean="0"/>
              <a:t>SR</a:t>
            </a:r>
            <a:r>
              <a:rPr lang="zh-CN" altLang="en-US" baseline="0" dirty="0" smtClean="0"/>
              <a:t>的结果。（有些类似于手工更改高级特征）</a:t>
            </a:r>
            <a:endParaRPr lang="en-US" altLang="zh-CN"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baseline="0" dirty="0" smtClean="0"/>
              <a:t>注意到</a:t>
            </a:r>
            <a:r>
              <a:rPr lang="en-US" altLang="zh-CN" baseline="0" dirty="0" smtClean="0"/>
              <a:t>skip connection</a:t>
            </a:r>
            <a:r>
              <a:rPr lang="zh-CN" altLang="en-US" baseline="0" dirty="0" smtClean="0"/>
              <a:t>，网络也是在从</a:t>
            </a:r>
            <a:r>
              <a:rPr lang="en-US" altLang="zh-CN" baseline="0" dirty="0" smtClean="0"/>
              <a:t>LR</a:t>
            </a:r>
            <a:r>
              <a:rPr lang="zh-CN" altLang="en-US" baseline="0" dirty="0" smtClean="0"/>
              <a:t>中学习残差的特征图；</a:t>
            </a:r>
            <a:endParaRPr lang="zh-CN" altLang="en-US" dirty="0" smtClean="0"/>
          </a:p>
          <a:p>
            <a:pPr marL="228600" indent="-228600">
              <a:buAutoNum type="arabicPeriod"/>
            </a:pPr>
            <a:r>
              <a:rPr lang="zh-CN" altLang="en-US" baseline="0" dirty="0" smtClean="0"/>
              <a:t>上采样的过程不是一个直接的过程。相反，它通过给定的</a:t>
            </a:r>
            <a:r>
              <a:rPr lang="en-US" altLang="zh-CN" baseline="0" dirty="0" smtClean="0"/>
              <a:t>facial attribute</a:t>
            </a:r>
            <a:r>
              <a:rPr lang="zh-CN" altLang="en-US" baseline="0" dirty="0" smtClean="0"/>
              <a:t>编码了</a:t>
            </a:r>
            <a:r>
              <a:rPr lang="en-US" altLang="zh-CN" baseline="0" dirty="0" smtClean="0"/>
              <a:t>LR images</a:t>
            </a:r>
            <a:r>
              <a:rPr lang="zh-CN" altLang="en-US" baseline="0" dirty="0" smtClean="0"/>
              <a:t>，再通过网络对编码的</a:t>
            </a:r>
            <a:r>
              <a:rPr lang="en-US" altLang="zh-CN" baseline="0" dirty="0" smtClean="0"/>
              <a:t>feature maps</a:t>
            </a:r>
            <a:r>
              <a:rPr lang="zh-CN" altLang="en-US" baseline="0" dirty="0" smtClean="0"/>
              <a:t>作上采样，同时，它给了我们手动添加视觉、语义信息的接口，并且可以通过调整语义来添加或者删除相应的特征。</a:t>
            </a:r>
            <a:endParaRPr lang="en-US" altLang="zh-CN" baseline="0" dirty="0" smtClean="0"/>
          </a:p>
          <a:p>
            <a:pPr marL="228600" indent="-228600">
              <a:buAutoNum type="arabicPeriod"/>
            </a:pPr>
            <a:r>
              <a:rPr lang="en-US" altLang="zh-CN" baseline="0" dirty="0" smtClean="0"/>
              <a:t>Loss</a:t>
            </a:r>
            <a:r>
              <a:rPr lang="zh-CN" altLang="en-US" baseline="0" dirty="0" smtClean="0"/>
              <a:t>是</a:t>
            </a:r>
            <a:r>
              <a:rPr lang="en-US" altLang="zh-CN" baseline="0" dirty="0" smtClean="0"/>
              <a:t>Perceptual</a:t>
            </a:r>
            <a:r>
              <a:rPr lang="zh-CN" altLang="en-US" baseline="0" dirty="0" smtClean="0"/>
              <a:t>和</a:t>
            </a:r>
            <a:r>
              <a:rPr lang="en-US" altLang="zh-CN" baseline="0" dirty="0" smtClean="0"/>
              <a:t>MSE</a:t>
            </a:r>
            <a:r>
              <a:rPr lang="zh-CN" altLang="en-US" baseline="0" dirty="0" smtClean="0"/>
              <a:t>相结合的产物；</a:t>
            </a:r>
            <a:endParaRPr lang="en-US" altLang="zh-CN" baseline="0" dirty="0" smtClean="0"/>
          </a:p>
        </p:txBody>
      </p:sp>
      <p:sp>
        <p:nvSpPr>
          <p:cNvPr id="4" name="页脚占位符 3"/>
          <p:cNvSpPr>
            <a:spLocks noGrp="1"/>
          </p:cNvSpPr>
          <p:nvPr>
            <p:ph type="ftr" sz="quarter" idx="10"/>
          </p:nvPr>
        </p:nvSpPr>
        <p:spPr/>
        <p:txBody>
          <a:bodyPr/>
          <a:lstStyle/>
          <a:p>
            <a:r>
              <a:rPr lang="en-US" altLang="zh-CN" smtClean="0"/>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18</a:t>
            </a:fld>
            <a:endParaRPr lang="zh-CN" altLang="en-US"/>
          </a:p>
        </p:txBody>
      </p:sp>
    </p:spTree>
    <p:extLst>
      <p:ext uri="{BB962C8B-B14F-4D97-AF65-F5344CB8AC3E}">
        <p14:creationId xmlns:p14="http://schemas.microsoft.com/office/powerpoint/2010/main" val="993037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同时实现两个任务：增加人脸质量、标记人脸特征点</a:t>
            </a:r>
            <a:r>
              <a:rPr lang="en-US" altLang="zh-CN" dirty="0" smtClean="0"/>
              <a:t>(</a:t>
            </a:r>
            <a:r>
              <a:rPr lang="en-US" altLang="zh-CN" dirty="0" err="1" smtClean="0"/>
              <a:t>heatmap</a:t>
            </a:r>
            <a:r>
              <a:rPr lang="en-US" altLang="zh-CN" baseline="0" dirty="0" smtClean="0"/>
              <a:t> loss</a:t>
            </a:r>
            <a:r>
              <a:rPr lang="en-US" altLang="zh-CN" dirty="0" smtClean="0"/>
              <a:t>)</a:t>
            </a:r>
          </a:p>
          <a:p>
            <a:r>
              <a:rPr lang="zh-CN" altLang="en-US" dirty="0" smtClean="0"/>
              <a:t>本文所提出的</a:t>
            </a:r>
            <a:r>
              <a:rPr lang="en-US" altLang="zh-CN" dirty="0" smtClean="0"/>
              <a:t>Super-FAN</a:t>
            </a:r>
            <a:r>
              <a:rPr lang="zh-CN" altLang="en-US" dirty="0" smtClean="0"/>
              <a:t>架构包含三个相连的网络：第一个是刚刚提出的超分辨率网络。第二个网络是基于</a:t>
            </a:r>
            <a:r>
              <a:rPr lang="en-US" altLang="zh-CN" dirty="0" smtClean="0"/>
              <a:t>WGAN</a:t>
            </a:r>
            <a:r>
              <a:rPr lang="zh-CN" altLang="en-US" dirty="0" smtClean="0"/>
              <a:t>的鉴别器，用于区分超分辨率和原始</a:t>
            </a:r>
            <a:r>
              <a:rPr lang="en-US" altLang="zh-CN" dirty="0" smtClean="0"/>
              <a:t>HR</a:t>
            </a:r>
            <a:r>
              <a:rPr lang="zh-CN" altLang="en-US" dirty="0" smtClean="0"/>
              <a:t>图像。第三个网络是</a:t>
            </a:r>
            <a:r>
              <a:rPr lang="en-US" altLang="zh-CN" dirty="0" smtClean="0"/>
              <a:t>FAN</a:t>
            </a:r>
            <a:r>
              <a:rPr lang="zh-CN" altLang="en-US" dirty="0" smtClean="0"/>
              <a:t>，这是一个人脸对齐网络，用于定位超分辨率人脸图像上的面部特征点，并通过新引入的热图失真来提高超分辨率。</a:t>
            </a:r>
            <a:endParaRPr lang="en-US" altLang="zh-CN" dirty="0" smtClean="0"/>
          </a:p>
          <a:p>
            <a:r>
              <a:rPr lang="zh-CN" altLang="en-US" dirty="0" smtClean="0"/>
              <a:t>两者是一个鸡和蛋的问题：采用了</a:t>
            </a:r>
            <a:r>
              <a:rPr lang="en-US" altLang="zh-CN" dirty="0" err="1" smtClean="0"/>
              <a:t>SR+Discri</a:t>
            </a:r>
            <a:r>
              <a:rPr lang="zh-CN" altLang="en-US" dirty="0" smtClean="0"/>
              <a:t>网络加强了分辨率、帮助网络采用</a:t>
            </a:r>
            <a:r>
              <a:rPr lang="en-US" altLang="zh-CN" dirty="0" err="1" smtClean="0"/>
              <a:t>heatmaploss</a:t>
            </a:r>
            <a:r>
              <a:rPr lang="zh-CN" altLang="en-US" dirty="0" smtClean="0"/>
              <a:t>找到特征点，协助了人脸对齐也帮助了超分辨率的加成。</a:t>
            </a:r>
            <a:endParaRPr lang="zh-CN" altLang="en-US" dirty="0"/>
          </a:p>
        </p:txBody>
      </p:sp>
      <p:sp>
        <p:nvSpPr>
          <p:cNvPr id="4" name="页脚占位符 3"/>
          <p:cNvSpPr>
            <a:spLocks noGrp="1"/>
          </p:cNvSpPr>
          <p:nvPr>
            <p:ph type="ftr" sz="quarter" idx="10"/>
          </p:nvPr>
        </p:nvSpPr>
        <p:spPr/>
        <p:txBody>
          <a:bodyPr/>
          <a:lstStyle/>
          <a:p>
            <a:r>
              <a:rPr lang="en-US" altLang="zh-CN" smtClean="0"/>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19</a:t>
            </a:fld>
            <a:endParaRPr lang="zh-CN" altLang="en-US"/>
          </a:p>
        </p:txBody>
      </p:sp>
    </p:spTree>
    <p:extLst>
      <p:ext uri="{BB962C8B-B14F-4D97-AF65-F5344CB8AC3E}">
        <p14:creationId xmlns:p14="http://schemas.microsoft.com/office/powerpoint/2010/main" val="635107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r>
              <a:rPr lang="en-US" altLang="zh-CN" smtClean="0"/>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21</a:t>
            </a:fld>
            <a:endParaRPr lang="zh-CN" altLang="en-US"/>
          </a:p>
        </p:txBody>
      </p:sp>
    </p:spTree>
    <p:extLst>
      <p:ext uri="{BB962C8B-B14F-4D97-AF65-F5344CB8AC3E}">
        <p14:creationId xmlns:p14="http://schemas.microsoft.com/office/powerpoint/2010/main" val="191157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7DE68CD-9CAB-4ABC-88BE-C995A1D67EA6}" type="slidenum">
              <a:rPr lang="zh-CN" altLang="en-US" smtClean="0"/>
              <a:t>2</a:t>
            </a:fld>
            <a:endParaRPr lang="zh-CN" altLang="en-US"/>
          </a:p>
        </p:txBody>
      </p:sp>
      <p:sp>
        <p:nvSpPr>
          <p:cNvPr id="5" name="页脚占位符 4"/>
          <p:cNvSpPr>
            <a:spLocks noGrp="1"/>
          </p:cNvSpPr>
          <p:nvPr>
            <p:ph type="ftr" sz="quarter" idx="11"/>
          </p:nvPr>
        </p:nvSpPr>
        <p:spPr/>
        <p:txBody>
          <a:bodyPr/>
          <a:lstStyle/>
          <a:p>
            <a:r>
              <a:rPr lang="en-US" altLang="zh-CN" smtClean="0"/>
              <a:t>[1] Quoted from ESPCN (CVPR, 2016)</a:t>
            </a:r>
            <a:endParaRPr lang="zh-CN" altLang="en-US"/>
          </a:p>
        </p:txBody>
      </p:sp>
    </p:spTree>
    <p:extLst>
      <p:ext uri="{BB962C8B-B14F-4D97-AF65-F5344CB8AC3E}">
        <p14:creationId xmlns:p14="http://schemas.microsoft.com/office/powerpoint/2010/main" val="1913654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总结了一下几个趋势：</a:t>
            </a:r>
            <a:endParaRPr lang="en-US" altLang="zh-CN"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smtClean="0"/>
              <a:t>受限于</a:t>
            </a:r>
            <a:r>
              <a:rPr lang="en-US" altLang="zh-CN" dirty="0" smtClean="0"/>
              <a:t>general SISR</a:t>
            </a:r>
            <a:r>
              <a:rPr lang="zh-CN" altLang="en-US" dirty="0" smtClean="0"/>
              <a:t>的任务要求，</a:t>
            </a:r>
            <a:r>
              <a:rPr lang="zh-CN" altLang="en-US" dirty="0" smtClean="0"/>
              <a:t>基于深度学习的基本网络结构较为成熟，目前网络结构上下手非常困难；</a:t>
            </a:r>
            <a:endParaRPr lang="en-US" altLang="zh-CN"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smtClean="0"/>
              <a:t>与此同时，从</a:t>
            </a:r>
            <a:r>
              <a:rPr lang="en-US" altLang="zh-CN" dirty="0" smtClean="0"/>
              <a:t>18</a:t>
            </a:r>
            <a:r>
              <a:rPr lang="zh-CN" altLang="en-US" dirty="0" smtClean="0"/>
              <a:t>年的接受情况来看，由于</a:t>
            </a:r>
            <a:r>
              <a:rPr lang="en-US" altLang="zh-CN" dirty="0" smtClean="0"/>
              <a:t>SISR</a:t>
            </a:r>
            <a:r>
              <a:rPr lang="zh-CN" altLang="en-US" dirty="0" smtClean="0"/>
              <a:t>本身是一个应用非常广泛的领域，基于特定应用的研究有着很好的市场；</a:t>
            </a:r>
            <a:endParaRPr lang="en-US" altLang="zh-CN"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smtClean="0"/>
              <a:t>Residual Learning, GAN, encoder-decoder</a:t>
            </a:r>
            <a:r>
              <a:rPr lang="zh-CN" altLang="en-US" dirty="0" smtClean="0"/>
              <a:t>结构是主流；</a:t>
            </a:r>
            <a:endParaRPr lang="en-US" altLang="zh-CN"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CN"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CN" dirty="0" smtClean="0"/>
          </a:p>
        </p:txBody>
      </p:sp>
      <p:sp>
        <p:nvSpPr>
          <p:cNvPr id="4" name="页脚占位符 3"/>
          <p:cNvSpPr>
            <a:spLocks noGrp="1"/>
          </p:cNvSpPr>
          <p:nvPr>
            <p:ph type="ftr" sz="quarter" idx="10"/>
          </p:nvPr>
        </p:nvSpPr>
        <p:spPr/>
        <p:txBody>
          <a:bodyPr/>
          <a:lstStyle/>
          <a:p>
            <a:r>
              <a:rPr lang="en-US" altLang="zh-CN" smtClean="0"/>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22</a:t>
            </a:fld>
            <a:endParaRPr lang="zh-CN" altLang="en-US"/>
          </a:p>
        </p:txBody>
      </p:sp>
    </p:spTree>
    <p:extLst>
      <p:ext uri="{BB962C8B-B14F-4D97-AF65-F5344CB8AC3E}">
        <p14:creationId xmlns:p14="http://schemas.microsoft.com/office/powerpoint/2010/main" val="3567914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baseline="0" dirty="0" smtClean="0"/>
              <a:t>从工程的角度来说，问题的本质是一个重建问题。</a:t>
            </a:r>
            <a:endParaRPr lang="en-US" altLang="zh-CN" baseline="0" dirty="0" smtClean="0"/>
          </a:p>
          <a:p>
            <a:pPr marL="228600" indent="-228600">
              <a:buAutoNum type="arabicPeriod"/>
            </a:pPr>
            <a:r>
              <a:rPr lang="zh-CN" altLang="en-US" dirty="0" smtClean="0"/>
              <a:t>网络的训练基于反向传播，</a:t>
            </a:r>
            <a:r>
              <a:rPr lang="en-US" altLang="zh-CN" dirty="0" smtClean="0"/>
              <a:t>Loss</a:t>
            </a:r>
            <a:r>
              <a:rPr lang="zh-CN" altLang="en-US" dirty="0" smtClean="0"/>
              <a:t>的计算在与</a:t>
            </a:r>
            <a:r>
              <a:rPr lang="en-US" altLang="zh-CN" dirty="0" smtClean="0"/>
              <a:t>HR</a:t>
            </a:r>
            <a:r>
              <a:rPr lang="zh-CN" altLang="en-US" dirty="0" smtClean="0"/>
              <a:t>的比较上设计。</a:t>
            </a:r>
            <a:endParaRPr lang="en-US" altLang="zh-CN" dirty="0" smtClean="0"/>
          </a:p>
          <a:p>
            <a:pPr marL="228600" indent="-228600">
              <a:buAutoNum type="arabicPeriod"/>
            </a:pPr>
            <a:r>
              <a:rPr lang="zh-CN" altLang="en-US" dirty="0" smtClean="0"/>
              <a:t>模型的评估也基于这样的结构，</a:t>
            </a:r>
            <a:r>
              <a:rPr lang="en-US" altLang="zh-CN" dirty="0" err="1" smtClean="0"/>
              <a:t>Eval</a:t>
            </a:r>
            <a:r>
              <a:rPr lang="zh-CN" altLang="en-US" dirty="0" smtClean="0"/>
              <a:t>在</a:t>
            </a:r>
            <a:r>
              <a:rPr lang="en-US" altLang="zh-CN" dirty="0" smtClean="0"/>
              <a:t>SR</a:t>
            </a:r>
            <a:r>
              <a:rPr lang="zh-CN" altLang="en-US" dirty="0" smtClean="0"/>
              <a:t>与</a:t>
            </a:r>
            <a:r>
              <a:rPr lang="en-US" altLang="zh-CN" dirty="0" smtClean="0"/>
              <a:t>HR</a:t>
            </a:r>
            <a:r>
              <a:rPr lang="zh-CN" altLang="en-US" dirty="0" smtClean="0"/>
              <a:t>中计算，此处没有标出。</a:t>
            </a:r>
            <a:endParaRPr lang="zh-CN" altLang="en-US" dirty="0"/>
          </a:p>
        </p:txBody>
      </p:sp>
      <p:sp>
        <p:nvSpPr>
          <p:cNvPr id="4" name="灯片编号占位符 3"/>
          <p:cNvSpPr>
            <a:spLocks noGrp="1"/>
          </p:cNvSpPr>
          <p:nvPr>
            <p:ph type="sldNum" sz="quarter" idx="10"/>
          </p:nvPr>
        </p:nvSpPr>
        <p:spPr/>
        <p:txBody>
          <a:bodyPr/>
          <a:lstStyle/>
          <a:p>
            <a:fld id="{333FEE78-2D07-4C96-AB5A-4E7AE0F4C07A}" type="slidenum">
              <a:rPr lang="zh-CN" altLang="en-US" smtClean="0"/>
              <a:t>3</a:t>
            </a:fld>
            <a:endParaRPr lang="zh-CN" altLang="en-US"/>
          </a:p>
        </p:txBody>
      </p:sp>
      <p:sp>
        <p:nvSpPr>
          <p:cNvPr id="5" name="页脚占位符 4"/>
          <p:cNvSpPr>
            <a:spLocks noGrp="1"/>
          </p:cNvSpPr>
          <p:nvPr>
            <p:ph type="ftr" sz="quarter" idx="11"/>
          </p:nvPr>
        </p:nvSpPr>
        <p:spPr/>
        <p:txBody>
          <a:bodyPr/>
          <a:lstStyle/>
          <a:p>
            <a:r>
              <a:rPr lang="en-US" altLang="zh-CN" smtClean="0"/>
              <a:t>[1] Quoted from ESPCN (CVPR, 2016)</a:t>
            </a:r>
            <a:endParaRPr lang="zh-CN" altLang="en-US"/>
          </a:p>
        </p:txBody>
      </p:sp>
    </p:spTree>
    <p:extLst>
      <p:ext uri="{BB962C8B-B14F-4D97-AF65-F5344CB8AC3E}">
        <p14:creationId xmlns:p14="http://schemas.microsoft.com/office/powerpoint/2010/main" val="1685814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kumimoji="1" lang="zh-CN" altLang="en-US" dirty="0" smtClean="0"/>
              <a:t>几个解释：</a:t>
            </a:r>
            <a:endParaRPr kumimoji="1" lang="en-US" altLang="zh-CN" dirty="0" smtClean="0"/>
          </a:p>
          <a:p>
            <a:pPr marL="228600" indent="-228600">
              <a:buAutoNum type="arabicPeriod"/>
            </a:pPr>
            <a:r>
              <a:rPr kumimoji="1" lang="zh-CN" altLang="en-US" baseline="0" dirty="0" smtClean="0"/>
              <a:t>高低频信息。这里没有给出严谨的数学定义，后文讲</a:t>
            </a:r>
            <a:r>
              <a:rPr kumimoji="1" lang="en-US" altLang="zh-CN" baseline="0" dirty="0" smtClean="0"/>
              <a:t>Residual</a:t>
            </a:r>
            <a:r>
              <a:rPr kumimoji="1" lang="zh-CN" altLang="en-US" baseline="0" dirty="0" smtClean="0"/>
              <a:t>的时候会重新提到，一般认为</a:t>
            </a:r>
            <a:r>
              <a:rPr kumimoji="1" lang="en-US" altLang="zh-CN" baseline="0" dirty="0" smtClean="0"/>
              <a:t>high-frequency</a:t>
            </a:r>
            <a:r>
              <a:rPr kumimoji="1" lang="zh-CN" altLang="en-US" baseline="0" dirty="0" smtClean="0"/>
              <a:t>信息包含在</a:t>
            </a:r>
            <a:r>
              <a:rPr kumimoji="1" lang="en-US" altLang="zh-CN" baseline="0" dirty="0" smtClean="0"/>
              <a:t>HR</a:t>
            </a:r>
            <a:r>
              <a:rPr kumimoji="1" lang="zh-CN" altLang="en-US" baseline="0" dirty="0" smtClean="0"/>
              <a:t>和</a:t>
            </a:r>
            <a:r>
              <a:rPr kumimoji="1" lang="en-US" altLang="zh-CN" baseline="0" dirty="0" smtClean="0"/>
              <a:t>interpolated LR</a:t>
            </a:r>
            <a:r>
              <a:rPr kumimoji="1" lang="zh-CN" altLang="en-US" baseline="0" dirty="0" smtClean="0"/>
              <a:t>的差值之间，即</a:t>
            </a:r>
            <a:r>
              <a:rPr kumimoji="1" lang="en-US" altLang="zh-CN" baseline="0" dirty="0" smtClean="0"/>
              <a:t>residual</a:t>
            </a:r>
            <a:r>
              <a:rPr kumimoji="1" lang="zh-CN" altLang="en-US" baseline="0" dirty="0" smtClean="0"/>
              <a:t>，是一个比较</a:t>
            </a:r>
            <a:r>
              <a:rPr kumimoji="1" lang="en-US" altLang="zh-CN" baseline="0" dirty="0" smtClean="0"/>
              <a:t>intuition</a:t>
            </a:r>
            <a:r>
              <a:rPr kumimoji="1" lang="zh-CN" altLang="en-US" baseline="0" dirty="0" smtClean="0"/>
              <a:t>的概念。</a:t>
            </a:r>
            <a:endParaRPr kumimoji="1" lang="en-US" altLang="zh-CN" baseline="0" dirty="0" smtClean="0"/>
          </a:p>
          <a:p>
            <a:pPr marL="228600" indent="-228600">
              <a:buAutoNum type="arabicPeriod"/>
            </a:pPr>
            <a:r>
              <a:rPr kumimoji="1" lang="zh-CN" altLang="en-US" baseline="0" dirty="0" smtClean="0"/>
              <a:t>非适定问题。这里同样没有给出严谨的数学定义，直观的理解是，众多不同的</a:t>
            </a:r>
            <a:r>
              <a:rPr kumimoji="1" lang="en-US" altLang="zh-CN" baseline="0" dirty="0" smtClean="0"/>
              <a:t>HR</a:t>
            </a:r>
            <a:r>
              <a:rPr kumimoji="1" lang="zh-CN" altLang="en-US" baseline="0" dirty="0" smtClean="0"/>
              <a:t>可以生成完全相同的</a:t>
            </a:r>
            <a:r>
              <a:rPr kumimoji="1" lang="en-US" altLang="zh-CN" baseline="0" dirty="0" smtClean="0"/>
              <a:t>LR</a:t>
            </a:r>
            <a:r>
              <a:rPr kumimoji="1" lang="zh-CN" altLang="en-US" baseline="0" dirty="0" smtClean="0"/>
              <a:t>，所以这是一个</a:t>
            </a:r>
            <a:r>
              <a:rPr kumimoji="1" lang="en-US" altLang="zh-CN" baseline="0" dirty="0" smtClean="0"/>
              <a:t>inverse</a:t>
            </a:r>
            <a:r>
              <a:rPr kumimoji="1" lang="zh-CN" altLang="en-US" baseline="0" dirty="0" smtClean="0"/>
              <a:t>问题，从而它是不适定的。</a:t>
            </a:r>
            <a:endParaRPr kumimoji="1" lang="en-US" altLang="zh-CN" dirty="0" smtClean="0"/>
          </a:p>
        </p:txBody>
      </p:sp>
      <p:sp>
        <p:nvSpPr>
          <p:cNvPr id="4" name="灯片编号占位符 3"/>
          <p:cNvSpPr>
            <a:spLocks noGrp="1"/>
          </p:cNvSpPr>
          <p:nvPr>
            <p:ph type="sldNum" sz="quarter" idx="5"/>
          </p:nvPr>
        </p:nvSpPr>
        <p:spPr/>
        <p:txBody>
          <a:bodyPr/>
          <a:lstStyle/>
          <a:p>
            <a:fld id="{333FEE78-2D07-4C96-AB5A-4E7AE0F4C07A}" type="slidenum">
              <a:rPr lang="zh-CN" altLang="en-US" smtClean="0"/>
              <a:t>4</a:t>
            </a:fld>
            <a:endParaRPr lang="zh-CN" altLang="en-US"/>
          </a:p>
        </p:txBody>
      </p:sp>
      <p:sp>
        <p:nvSpPr>
          <p:cNvPr id="5" name="页脚占位符 4"/>
          <p:cNvSpPr>
            <a:spLocks noGrp="1"/>
          </p:cNvSpPr>
          <p:nvPr>
            <p:ph type="ftr" sz="quarter" idx="10"/>
          </p:nvPr>
        </p:nvSpPr>
        <p:spPr/>
        <p:txBody>
          <a:bodyPr/>
          <a:lstStyle/>
          <a:p>
            <a:r>
              <a:rPr lang="en-US" altLang="zh-CN" smtClean="0"/>
              <a:t>[1] Quoted from ESPCN (CVPR, 2016)</a:t>
            </a:r>
            <a:endParaRPr lang="zh-CN" altLang="en-US"/>
          </a:p>
        </p:txBody>
      </p:sp>
    </p:spTree>
    <p:extLst>
      <p:ext uri="{BB962C8B-B14F-4D97-AF65-F5344CB8AC3E}">
        <p14:creationId xmlns:p14="http://schemas.microsoft.com/office/powerpoint/2010/main" val="1773175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这是香港中文大学</a:t>
            </a:r>
            <a:r>
              <a:rPr lang="en-US" altLang="zh-CN" dirty="0" smtClean="0"/>
              <a:t>2014</a:t>
            </a:r>
            <a:r>
              <a:rPr lang="zh-CN" altLang="en-US" dirty="0" smtClean="0"/>
              <a:t>年在</a:t>
            </a:r>
            <a:r>
              <a:rPr lang="en-US" altLang="zh-CN" dirty="0" smtClean="0"/>
              <a:t>ECCV</a:t>
            </a:r>
            <a:r>
              <a:rPr lang="zh-CN" altLang="en-US" dirty="0" smtClean="0"/>
              <a:t>上发表的文章，是第一个基于深度学习的</a:t>
            </a:r>
            <a:r>
              <a:rPr lang="en-US" altLang="zh-CN" dirty="0" smtClean="0"/>
              <a:t>general method</a:t>
            </a:r>
            <a:r>
              <a:rPr lang="zh-CN" altLang="en-US" dirty="0" smtClean="0"/>
              <a:t>。</a:t>
            </a:r>
            <a:endParaRPr lang="en-US" altLang="zh-CN" dirty="0" smtClean="0"/>
          </a:p>
          <a:p>
            <a:r>
              <a:rPr lang="zh-CN" altLang="en-US" dirty="0" smtClean="0"/>
              <a:t>文章采用了非常简单的三卷积层的网络结构，模型的建立受到传统方法的启发，网络的三层结构被解释成：块提取与特征表示、特征非线性映射和重建过程</a:t>
            </a:r>
            <a:endParaRPr lang="en-US" altLang="zh-CN" dirty="0" smtClean="0"/>
          </a:p>
          <a:p>
            <a:r>
              <a:rPr lang="zh-CN" altLang="en-US" dirty="0" smtClean="0"/>
              <a:t>实际执行的过程中，取第一层</a:t>
            </a:r>
            <a:r>
              <a:rPr lang="en-US" altLang="zh-CN" dirty="0" smtClean="0"/>
              <a:t>f_1</a:t>
            </a:r>
            <a:r>
              <a:rPr lang="en-US" altLang="zh-CN" baseline="0" dirty="0" smtClean="0"/>
              <a:t> = 9, f_2 = 1, f_3 = 5, n1 = 64, n2 = 32;</a:t>
            </a:r>
          </a:p>
          <a:p>
            <a:r>
              <a:rPr lang="zh-CN" altLang="en-US" baseline="0" dirty="0" smtClean="0"/>
              <a:t>采用</a:t>
            </a:r>
            <a:r>
              <a:rPr lang="en-US" altLang="zh-CN" baseline="0" dirty="0" smtClean="0"/>
              <a:t>PSNR</a:t>
            </a:r>
            <a:r>
              <a:rPr lang="zh-CN" altLang="en-US" baseline="0" dirty="0" smtClean="0"/>
              <a:t>作为评价函数。</a:t>
            </a:r>
            <a:endParaRPr lang="en-US" altLang="zh-CN" baseline="0" dirty="0" smtClean="0"/>
          </a:p>
          <a:p>
            <a:r>
              <a:rPr lang="zh-CN" altLang="en-US" baseline="0" dirty="0" smtClean="0"/>
              <a:t>要解决的问题、显而易见的三个缺点：</a:t>
            </a:r>
            <a:endParaRPr lang="en-US" altLang="zh-CN" baseline="0" dirty="0" smtClean="0"/>
          </a:p>
          <a:p>
            <a:pPr marL="228600" indent="-228600">
              <a:buAutoNum type="arabicPeriod"/>
            </a:pPr>
            <a:r>
              <a:rPr lang="zh-CN" altLang="en-US" baseline="0" dirty="0" smtClean="0"/>
              <a:t>计算复杂。放大在第一步完成，整个计算在</a:t>
            </a:r>
            <a:r>
              <a:rPr lang="en-US" altLang="zh-CN" baseline="0" dirty="0" smtClean="0"/>
              <a:t>HR</a:t>
            </a:r>
            <a:r>
              <a:rPr lang="zh-CN" altLang="en-US" baseline="0" dirty="0" smtClean="0"/>
              <a:t>空间中进行，增加了计算复杂性，也限制了网络层数的增加，制约</a:t>
            </a:r>
            <a:r>
              <a:rPr lang="zh-CN" altLang="en-US" baseline="0" smtClean="0"/>
              <a:t>了感受野；</a:t>
            </a:r>
            <a:endParaRPr lang="en-US" altLang="zh-CN" baseline="0" dirty="0" smtClean="0"/>
          </a:p>
          <a:p>
            <a:pPr marL="228600" indent="-228600">
              <a:buAutoNum type="arabicPeriod"/>
            </a:pPr>
            <a:r>
              <a:rPr lang="en-US" altLang="zh-CN" baseline="0" dirty="0" smtClean="0"/>
              <a:t>MSE Loss</a:t>
            </a:r>
            <a:r>
              <a:rPr lang="zh-CN" altLang="en-US" baseline="0" dirty="0" smtClean="0"/>
              <a:t>本身不够好，尤其是对于较大的</a:t>
            </a:r>
            <a:r>
              <a:rPr lang="en-US" altLang="zh-CN" baseline="0" dirty="0" smtClean="0"/>
              <a:t>factor</a:t>
            </a:r>
            <a:r>
              <a:rPr lang="zh-CN" altLang="en-US" baseline="0" dirty="0" smtClean="0"/>
              <a:t>会带来过度平滑的问题，并且也不接近于人类的视觉感知（后文会提到）；</a:t>
            </a:r>
            <a:endParaRPr lang="en-US" altLang="zh-CN" baseline="0" dirty="0" smtClean="0"/>
          </a:p>
          <a:p>
            <a:pPr marL="228600" indent="-228600">
              <a:buAutoNum type="arabicPeriod"/>
            </a:pPr>
            <a:r>
              <a:rPr lang="zh-CN" altLang="en-US" baseline="0" dirty="0" smtClean="0"/>
              <a:t>一个网络只能针对单一的</a:t>
            </a:r>
            <a:r>
              <a:rPr lang="en-US" altLang="zh-CN" baseline="0" dirty="0" smtClean="0"/>
              <a:t>factor</a:t>
            </a:r>
            <a:r>
              <a:rPr lang="zh-CN" altLang="en-US" baseline="0" dirty="0" smtClean="0"/>
              <a:t>训练和应用；</a:t>
            </a:r>
            <a:endParaRPr lang="en-US" altLang="zh-CN" baseline="0" dirty="0" smtClean="0"/>
          </a:p>
          <a:p>
            <a:pPr marL="0" indent="0">
              <a:buNone/>
            </a:pPr>
            <a:r>
              <a:rPr lang="zh-CN" altLang="en-US" baseline="0" dirty="0" smtClean="0"/>
              <a:t>几个优化的思路：</a:t>
            </a:r>
            <a:endParaRPr lang="en-US" altLang="zh-CN" baseline="0" dirty="0" smtClean="0"/>
          </a:p>
          <a:p>
            <a:pPr marL="228600" indent="-228600">
              <a:buAutoNum type="arabicPeriod"/>
            </a:pPr>
            <a:r>
              <a:rPr lang="zh-CN" altLang="en-US" baseline="0" dirty="0" smtClean="0"/>
              <a:t>减小计算的背景空间，减小卷积核大小；</a:t>
            </a:r>
            <a:endParaRPr lang="en-US" altLang="zh-CN" baseline="0" dirty="0" smtClean="0"/>
          </a:p>
          <a:p>
            <a:pPr marL="228600" indent="-228600">
              <a:buAutoNum type="arabicPeriod"/>
            </a:pPr>
            <a:r>
              <a:rPr lang="zh-CN" altLang="en-US" dirty="0" smtClean="0"/>
              <a:t>增大网络深度，加大感受野；（两个问题：</a:t>
            </a:r>
            <a:r>
              <a:rPr lang="en-US" altLang="zh-CN" dirty="0" smtClean="0"/>
              <a:t>1. </a:t>
            </a:r>
            <a:r>
              <a:rPr lang="zh-CN" altLang="en-US" dirty="0" smtClean="0"/>
              <a:t>如何合理的加大网络深度，不带来训练困难；</a:t>
            </a:r>
            <a:r>
              <a:rPr lang="en-US" altLang="zh-CN" dirty="0" smtClean="0"/>
              <a:t>2. </a:t>
            </a:r>
            <a:r>
              <a:rPr lang="zh-CN" altLang="en-US" dirty="0" smtClean="0"/>
              <a:t>面临</a:t>
            </a:r>
            <a:r>
              <a:rPr lang="en-US" altLang="zh-CN" dirty="0" smtClean="0"/>
              <a:t>overly-smooth</a:t>
            </a:r>
            <a:r>
              <a:rPr lang="zh-CN" altLang="en-US" dirty="0" smtClean="0"/>
              <a:t>的</a:t>
            </a:r>
            <a:r>
              <a:rPr lang="en-US" altLang="zh-CN" dirty="0" smtClean="0"/>
              <a:t>trade-off</a:t>
            </a:r>
            <a:r>
              <a:rPr lang="zh-CN" altLang="en-US" dirty="0" smtClean="0"/>
              <a:t>）；</a:t>
            </a:r>
            <a:endParaRPr lang="en-US" altLang="zh-CN" dirty="0" smtClean="0"/>
          </a:p>
          <a:p>
            <a:pPr marL="228600" indent="-228600">
              <a:buAutoNum type="arabicPeriod"/>
            </a:pPr>
            <a:r>
              <a:rPr lang="zh-CN" altLang="en-US" dirty="0" smtClean="0"/>
              <a:t>针对可能的不同放大倍数进行优化；</a:t>
            </a:r>
            <a:endParaRPr lang="zh-CN" altLang="en-US" dirty="0"/>
          </a:p>
        </p:txBody>
      </p:sp>
      <p:sp>
        <p:nvSpPr>
          <p:cNvPr id="4" name="页脚占位符 3"/>
          <p:cNvSpPr>
            <a:spLocks noGrp="1"/>
          </p:cNvSpPr>
          <p:nvPr>
            <p:ph type="ftr" sz="quarter" idx="10"/>
          </p:nvPr>
        </p:nvSpPr>
        <p:spPr/>
        <p:txBody>
          <a:bodyPr/>
          <a:lstStyle/>
          <a:p>
            <a:r>
              <a:rPr lang="en-US" altLang="zh-CN" smtClean="0"/>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6</a:t>
            </a:fld>
            <a:endParaRPr lang="zh-CN" altLang="en-US"/>
          </a:p>
        </p:txBody>
      </p:sp>
    </p:spTree>
    <p:extLst>
      <p:ext uri="{BB962C8B-B14F-4D97-AF65-F5344CB8AC3E}">
        <p14:creationId xmlns:p14="http://schemas.microsoft.com/office/powerpoint/2010/main" val="3093340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这是由同一个实验室带来的</a:t>
            </a:r>
            <a:r>
              <a:rPr lang="en-US" altLang="zh-CN" dirty="0" smtClean="0"/>
              <a:t>improved version</a:t>
            </a:r>
            <a:r>
              <a:rPr lang="zh-CN" altLang="en-US" dirty="0" smtClean="0"/>
              <a:t>，于</a:t>
            </a:r>
            <a:r>
              <a:rPr lang="en-US" altLang="zh-CN" dirty="0" smtClean="0"/>
              <a:t>2016</a:t>
            </a:r>
            <a:r>
              <a:rPr lang="zh-CN" altLang="en-US" dirty="0" smtClean="0"/>
              <a:t>年在</a:t>
            </a:r>
            <a:r>
              <a:rPr lang="en-US" altLang="zh-CN" dirty="0" smtClean="0"/>
              <a:t>ECCV</a:t>
            </a:r>
            <a:r>
              <a:rPr lang="zh-CN" altLang="en-US" dirty="0" smtClean="0"/>
              <a:t>上发表。</a:t>
            </a:r>
            <a:endParaRPr lang="en-US" altLang="zh-CN" dirty="0" smtClean="0"/>
          </a:p>
          <a:p>
            <a:r>
              <a:rPr lang="zh-CN" altLang="en-US" dirty="0" smtClean="0"/>
              <a:t>整体思路：减小卷积核大小（减少参数）、增加层数（感受野）</a:t>
            </a:r>
            <a:endParaRPr lang="en-US" altLang="zh-CN" dirty="0" smtClean="0"/>
          </a:p>
          <a:p>
            <a:r>
              <a:rPr lang="zh-CN" altLang="en-US" dirty="0" smtClean="0"/>
              <a:t>具体的体现：</a:t>
            </a:r>
            <a:endParaRPr lang="en-US" altLang="zh-CN" dirty="0" smtClean="0"/>
          </a:p>
          <a:p>
            <a:pPr marL="228600" indent="-228600">
              <a:buAutoNum type="arabicPeriod"/>
            </a:pPr>
            <a:r>
              <a:rPr lang="en-US" altLang="zh-CN" dirty="0" smtClean="0"/>
              <a:t>Feature extraction</a:t>
            </a:r>
            <a:r>
              <a:rPr lang="zh-CN" altLang="en-US" dirty="0" smtClean="0"/>
              <a:t>在</a:t>
            </a:r>
            <a:r>
              <a:rPr lang="en-US" altLang="zh-CN" dirty="0" smtClean="0"/>
              <a:t>LR</a:t>
            </a:r>
            <a:r>
              <a:rPr lang="zh-CN" altLang="en-US" dirty="0" smtClean="0"/>
              <a:t>空间中进行，</a:t>
            </a:r>
            <a:r>
              <a:rPr lang="en-US" altLang="zh-CN" dirty="0" smtClean="0"/>
              <a:t>kernel size</a:t>
            </a:r>
            <a:r>
              <a:rPr lang="zh-CN" altLang="en-US" dirty="0" smtClean="0"/>
              <a:t>更小；</a:t>
            </a:r>
            <a:endParaRPr lang="en-US" altLang="zh-CN" dirty="0" smtClean="0"/>
          </a:p>
          <a:p>
            <a:pPr marL="228600" indent="-228600">
              <a:buAutoNum type="arabicPeriod"/>
            </a:pPr>
            <a:r>
              <a:rPr lang="en-US" altLang="zh-CN" dirty="0" smtClean="0"/>
              <a:t>Non-linear</a:t>
            </a:r>
            <a:r>
              <a:rPr lang="zh-CN" altLang="en-US" dirty="0" smtClean="0"/>
              <a:t>部分采用了</a:t>
            </a:r>
            <a:r>
              <a:rPr lang="en-US" altLang="zh-CN" dirty="0" smtClean="0"/>
              <a:t>Shrinking</a:t>
            </a:r>
            <a:r>
              <a:rPr lang="zh-CN" altLang="en-US" dirty="0" smtClean="0"/>
              <a:t>降维</a:t>
            </a:r>
            <a:r>
              <a:rPr lang="en-US" altLang="zh-CN" dirty="0" smtClean="0"/>
              <a:t>+Expanding</a:t>
            </a:r>
            <a:r>
              <a:rPr lang="zh-CN" altLang="en-US" dirty="0" smtClean="0"/>
              <a:t>扩张的手法，减少了扩大网络层数带来的计算代价；</a:t>
            </a:r>
            <a:endParaRPr lang="en-US" altLang="zh-CN" dirty="0" smtClean="0"/>
          </a:p>
          <a:p>
            <a:pPr marL="228600" indent="-228600">
              <a:buAutoNum type="arabicPeriod"/>
            </a:pPr>
            <a:r>
              <a:rPr lang="en-US" altLang="zh-CN" dirty="0" smtClean="0"/>
              <a:t>Deconv</a:t>
            </a:r>
            <a:r>
              <a:rPr lang="zh-CN" altLang="en-US" dirty="0" smtClean="0"/>
              <a:t>作为放大方法，对于不同的</a:t>
            </a:r>
            <a:r>
              <a:rPr lang="en-US" altLang="zh-CN" dirty="0" smtClean="0"/>
              <a:t>factor</a:t>
            </a:r>
            <a:r>
              <a:rPr lang="zh-CN" altLang="en-US" dirty="0" smtClean="0"/>
              <a:t>只需要采取不同大小的</a:t>
            </a:r>
            <a:r>
              <a:rPr lang="en-US" altLang="zh-CN" dirty="0" smtClean="0"/>
              <a:t>step</a:t>
            </a:r>
            <a:r>
              <a:rPr lang="zh-CN" altLang="en-US" dirty="0" smtClean="0"/>
              <a:t>，从而对于特定的</a:t>
            </a:r>
            <a:r>
              <a:rPr lang="en-US" altLang="zh-CN" dirty="0" smtClean="0"/>
              <a:t>factor</a:t>
            </a:r>
            <a:r>
              <a:rPr lang="zh-CN" altLang="en-US" dirty="0" smtClean="0"/>
              <a:t>，</a:t>
            </a:r>
            <a:r>
              <a:rPr lang="en-US" altLang="zh-CN" dirty="0" smtClean="0"/>
              <a:t>deconv</a:t>
            </a:r>
            <a:r>
              <a:rPr lang="zh-CN" altLang="en-US" dirty="0" smtClean="0"/>
              <a:t>之前的部分已经有预先设定好的共享部分，是一个</a:t>
            </a:r>
            <a:r>
              <a:rPr lang="en-US" altLang="zh-CN" dirty="0" smtClean="0"/>
              <a:t>fine-tuning</a:t>
            </a:r>
            <a:r>
              <a:rPr lang="zh-CN" altLang="en-US" dirty="0" smtClean="0"/>
              <a:t>的过程，速度更快。</a:t>
            </a:r>
            <a:endParaRPr lang="en-US" altLang="zh-CN" dirty="0" smtClean="0"/>
          </a:p>
          <a:p>
            <a:pPr marL="0" indent="0">
              <a:buNone/>
            </a:pPr>
            <a:r>
              <a:rPr lang="zh-CN" altLang="en-US" dirty="0" smtClean="0"/>
              <a:t>同时，仍然采取</a:t>
            </a:r>
            <a:r>
              <a:rPr lang="en-US" altLang="zh-CN" dirty="0" smtClean="0"/>
              <a:t>MSE</a:t>
            </a:r>
            <a:r>
              <a:rPr lang="zh-CN" altLang="en-US" dirty="0" smtClean="0"/>
              <a:t>作为</a:t>
            </a:r>
            <a:r>
              <a:rPr lang="en-US" altLang="zh-CN" dirty="0" smtClean="0"/>
              <a:t>Loss function</a:t>
            </a:r>
          </a:p>
          <a:p>
            <a:pPr marL="228600" indent="-228600">
              <a:buAutoNum type="arabicPeriod"/>
            </a:pPr>
            <a:endParaRPr lang="en-US" altLang="zh-CN" dirty="0" smtClean="0"/>
          </a:p>
        </p:txBody>
      </p:sp>
      <p:sp>
        <p:nvSpPr>
          <p:cNvPr id="4" name="页脚占位符 3"/>
          <p:cNvSpPr>
            <a:spLocks noGrp="1"/>
          </p:cNvSpPr>
          <p:nvPr>
            <p:ph type="ftr" sz="quarter" idx="10"/>
          </p:nvPr>
        </p:nvSpPr>
        <p:spPr/>
        <p:txBody>
          <a:bodyPr/>
          <a:lstStyle/>
          <a:p>
            <a:r>
              <a:rPr lang="en-US" altLang="zh-CN" smtClean="0"/>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7</a:t>
            </a:fld>
            <a:endParaRPr lang="zh-CN" altLang="en-US"/>
          </a:p>
        </p:txBody>
      </p:sp>
    </p:spTree>
    <p:extLst>
      <p:ext uri="{BB962C8B-B14F-4D97-AF65-F5344CB8AC3E}">
        <p14:creationId xmlns:p14="http://schemas.microsoft.com/office/powerpoint/2010/main" val="60483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这是发表在</a:t>
            </a:r>
            <a:r>
              <a:rPr lang="en-US" altLang="zh-CN" dirty="0" smtClean="0"/>
              <a:t>2016</a:t>
            </a:r>
            <a:r>
              <a:rPr lang="zh-CN" altLang="en-US" dirty="0" smtClean="0"/>
              <a:t>年</a:t>
            </a:r>
            <a:r>
              <a:rPr lang="en-US" altLang="zh-CN" dirty="0" smtClean="0"/>
              <a:t>CPVR</a:t>
            </a:r>
            <a:r>
              <a:rPr lang="zh-CN" altLang="en-US" dirty="0" smtClean="0"/>
              <a:t>上的一个方法。</a:t>
            </a:r>
            <a:endParaRPr lang="en-US" altLang="zh-CN" dirty="0" smtClean="0"/>
          </a:p>
          <a:p>
            <a:endParaRPr lang="en-US" altLang="zh-CN" dirty="0" smtClean="0"/>
          </a:p>
          <a:p>
            <a:r>
              <a:rPr lang="zh-CN" altLang="en-US" dirty="0" smtClean="0"/>
              <a:t>同样也是受到改进</a:t>
            </a:r>
            <a:r>
              <a:rPr lang="en-US" altLang="zh-CN" dirty="0" smtClean="0"/>
              <a:t>SRCNN</a:t>
            </a:r>
            <a:r>
              <a:rPr lang="zh-CN" altLang="en-US" dirty="0" smtClean="0"/>
              <a:t>的启发，网络结构分为两个部分：</a:t>
            </a:r>
            <a:endParaRPr lang="en-US" altLang="zh-CN" dirty="0" smtClean="0"/>
          </a:p>
          <a:p>
            <a:pPr marL="228600" indent="-228600">
              <a:buAutoNum type="arabicPeriod"/>
            </a:pPr>
            <a:r>
              <a:rPr lang="en-US" altLang="zh-CN" dirty="0" smtClean="0"/>
              <a:t>N</a:t>
            </a:r>
            <a:r>
              <a:rPr lang="zh-CN" altLang="en-US" dirty="0" smtClean="0"/>
              <a:t>层卷积的特征提取，得到特征层数为</a:t>
            </a:r>
            <a:r>
              <a:rPr lang="en-US" altLang="zh-CN" dirty="0" smtClean="0"/>
              <a:t>r^2</a:t>
            </a:r>
            <a:r>
              <a:rPr lang="zh-CN" altLang="en-US" dirty="0" smtClean="0"/>
              <a:t>的、大小仍然在</a:t>
            </a:r>
            <a:r>
              <a:rPr lang="en-US" altLang="zh-CN" dirty="0" smtClean="0"/>
              <a:t>LR</a:t>
            </a:r>
            <a:r>
              <a:rPr lang="zh-CN" altLang="en-US" dirty="0" smtClean="0"/>
              <a:t>空间中的特征图像；</a:t>
            </a:r>
            <a:endParaRPr lang="en-US" altLang="zh-CN" dirty="0" smtClean="0"/>
          </a:p>
          <a:p>
            <a:pPr marL="228600" indent="-228600">
              <a:buAutoNum type="arabicPeriod"/>
            </a:pPr>
            <a:r>
              <a:rPr lang="zh-CN" altLang="en-US" dirty="0" smtClean="0"/>
              <a:t>采用直接排列的放大方法，将</a:t>
            </a:r>
            <a:r>
              <a:rPr lang="en-US" altLang="zh-CN" dirty="0" smtClean="0"/>
              <a:t>H*W*r^2</a:t>
            </a:r>
            <a:r>
              <a:rPr lang="zh-CN" altLang="en-US" dirty="0" smtClean="0"/>
              <a:t>的像素点重新排列成</a:t>
            </a:r>
            <a:r>
              <a:rPr lang="en-US" altLang="zh-CN" dirty="0" err="1" smtClean="0"/>
              <a:t>rH</a:t>
            </a:r>
            <a:r>
              <a:rPr lang="en-US" altLang="zh-CN" dirty="0" smtClean="0"/>
              <a:t>*</a:t>
            </a:r>
            <a:r>
              <a:rPr lang="en-US" altLang="zh-CN" dirty="0" err="1" smtClean="0"/>
              <a:t>rW</a:t>
            </a:r>
            <a:r>
              <a:rPr lang="en-US" altLang="zh-CN" dirty="0" smtClean="0"/>
              <a:t>*1</a:t>
            </a:r>
            <a:r>
              <a:rPr lang="zh-CN" altLang="en-US" dirty="0" smtClean="0"/>
              <a:t>的新图像；注意，这是一个排列过程，而不是卷积计算。</a:t>
            </a:r>
            <a:endParaRPr lang="en-US" altLang="zh-CN" dirty="0" smtClean="0"/>
          </a:p>
          <a:p>
            <a:pPr marL="0" indent="0">
              <a:buNone/>
            </a:pPr>
            <a:endParaRPr lang="en-US" altLang="zh-CN" dirty="0" smtClean="0"/>
          </a:p>
          <a:p>
            <a:pPr marL="0" indent="0">
              <a:buNone/>
            </a:pPr>
            <a:r>
              <a:rPr lang="zh-CN" altLang="en-US" dirty="0" smtClean="0"/>
              <a:t>这么做的（直觉性的）好处：</a:t>
            </a:r>
            <a:endParaRPr lang="en-US" altLang="zh-CN" dirty="0" smtClean="0"/>
          </a:p>
          <a:p>
            <a:pPr marL="228600" indent="-228600">
              <a:buAutoNum type="arabicPeriod"/>
            </a:pPr>
            <a:r>
              <a:rPr lang="zh-CN" altLang="en-US" dirty="0" smtClean="0"/>
              <a:t>真实的放大过程在</a:t>
            </a:r>
            <a:r>
              <a:rPr lang="en-US" altLang="zh-CN" dirty="0" smtClean="0"/>
              <a:t>LR</a:t>
            </a:r>
            <a:r>
              <a:rPr lang="zh-CN" altLang="en-US" dirty="0" smtClean="0"/>
              <a:t>空间中隐藏的学习到，所有的卷积计算都在</a:t>
            </a:r>
            <a:r>
              <a:rPr lang="en-US" altLang="zh-CN" dirty="0" smtClean="0"/>
              <a:t>LR</a:t>
            </a:r>
            <a:r>
              <a:rPr lang="zh-CN" altLang="en-US" dirty="0" smtClean="0"/>
              <a:t>空间上，显然更快；</a:t>
            </a:r>
            <a:endParaRPr lang="en-US" altLang="zh-CN" dirty="0" smtClean="0"/>
          </a:p>
          <a:p>
            <a:pPr marL="228600" indent="-228600">
              <a:buAutoNum type="arabicPeriod"/>
            </a:pPr>
            <a:r>
              <a:rPr lang="zh-CN" altLang="en-US" dirty="0" smtClean="0"/>
              <a:t>直观来说，排列过程的效率是高于反卷积或重构的；</a:t>
            </a:r>
            <a:endParaRPr lang="en-US" altLang="zh-CN" dirty="0" smtClean="0"/>
          </a:p>
          <a:p>
            <a:pPr marL="0" indent="0">
              <a:buNone/>
            </a:pPr>
            <a:endParaRPr lang="zh-CN" altLang="en-US" dirty="0"/>
          </a:p>
        </p:txBody>
      </p:sp>
      <p:sp>
        <p:nvSpPr>
          <p:cNvPr id="4" name="页脚占位符 3"/>
          <p:cNvSpPr>
            <a:spLocks noGrp="1"/>
          </p:cNvSpPr>
          <p:nvPr>
            <p:ph type="ftr" sz="quarter" idx="10"/>
          </p:nvPr>
        </p:nvSpPr>
        <p:spPr/>
        <p:txBody>
          <a:bodyPr/>
          <a:lstStyle/>
          <a:p>
            <a:r>
              <a:rPr lang="en-US" altLang="zh-CN" smtClean="0"/>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8</a:t>
            </a:fld>
            <a:endParaRPr lang="zh-CN" altLang="en-US"/>
          </a:p>
        </p:txBody>
      </p:sp>
    </p:spTree>
    <p:extLst>
      <p:ext uri="{BB962C8B-B14F-4D97-AF65-F5344CB8AC3E}">
        <p14:creationId xmlns:p14="http://schemas.microsoft.com/office/powerpoint/2010/main" val="49350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本文同样也是从</a:t>
            </a:r>
            <a:r>
              <a:rPr lang="en-US" altLang="zh-CN" dirty="0" smtClean="0"/>
              <a:t>SRCNN</a:t>
            </a:r>
            <a:r>
              <a:rPr lang="zh-CN" altLang="en-US" dirty="0" smtClean="0"/>
              <a:t>的启示出发，</a:t>
            </a:r>
            <a:r>
              <a:rPr lang="zh-CN" altLang="en-US" dirty="0" smtClean="0"/>
              <a:t>主要目的在于解决增加网络层数带来的训练困难。</a:t>
            </a:r>
            <a:endParaRPr lang="en-US" altLang="zh-CN" dirty="0" smtClean="0"/>
          </a:p>
          <a:p>
            <a:r>
              <a:rPr lang="zh-CN" altLang="en-US" dirty="0" smtClean="0"/>
              <a:t>先提一下</a:t>
            </a:r>
            <a:r>
              <a:rPr lang="en-US" altLang="zh-CN" dirty="0" err="1" smtClean="0"/>
              <a:t>ResNet</a:t>
            </a:r>
            <a:r>
              <a:rPr lang="zh-CN" altLang="en-US" dirty="0" smtClean="0"/>
              <a:t>，不过</a:t>
            </a:r>
            <a:r>
              <a:rPr lang="en-US" altLang="zh-CN" dirty="0" err="1" smtClean="0"/>
              <a:t>ResNet</a:t>
            </a:r>
            <a:r>
              <a:rPr lang="zh-CN" altLang="en-US" dirty="0" smtClean="0"/>
              <a:t>与这个的结构并不相同，它还有递归的部分，并且提出的时候是为了做识别而不是超分辨，这里不给出它的</a:t>
            </a:r>
            <a:r>
              <a:rPr lang="en-US" altLang="zh-CN" dirty="0" smtClean="0"/>
              <a:t>slides</a:t>
            </a:r>
            <a:r>
              <a:rPr lang="zh-CN" altLang="en-US" dirty="0" smtClean="0"/>
              <a:t>，后面还会提到他的结构。</a:t>
            </a:r>
            <a:endParaRPr lang="en-US" altLang="zh-CN" dirty="0" smtClean="0"/>
          </a:p>
          <a:p>
            <a:r>
              <a:rPr lang="zh-CN" altLang="en-US" dirty="0" smtClean="0"/>
              <a:t>但是用到了两个重要的概念：</a:t>
            </a:r>
            <a:r>
              <a:rPr lang="en-US" altLang="zh-CN" dirty="0" smtClean="0"/>
              <a:t>residual</a:t>
            </a:r>
            <a:r>
              <a:rPr lang="zh-CN" altLang="en-US" dirty="0" smtClean="0"/>
              <a:t>和</a:t>
            </a:r>
            <a:r>
              <a:rPr lang="en-US" altLang="zh-CN" dirty="0" smtClean="0"/>
              <a:t>skip connection</a:t>
            </a:r>
          </a:p>
          <a:p>
            <a:r>
              <a:rPr lang="zh-CN" altLang="en-US" dirty="0" smtClean="0"/>
              <a:t>所以说一定程度上受到了</a:t>
            </a:r>
            <a:r>
              <a:rPr lang="en-US" altLang="zh-CN" dirty="0" err="1" smtClean="0"/>
              <a:t>ResNet</a:t>
            </a:r>
            <a:r>
              <a:rPr lang="zh-CN" altLang="en-US" dirty="0" smtClean="0"/>
              <a:t>的启发</a:t>
            </a:r>
            <a:endParaRPr lang="en-US" altLang="zh-CN" dirty="0" smtClean="0"/>
          </a:p>
          <a:p>
            <a:endParaRPr lang="en-US" altLang="zh-CN" dirty="0" smtClean="0"/>
          </a:p>
          <a:p>
            <a:r>
              <a:rPr lang="zh-CN" altLang="en-US" dirty="0" smtClean="0"/>
              <a:t>贡献：</a:t>
            </a:r>
            <a:endParaRPr lang="en-US" altLang="zh-CN" dirty="0" smtClean="0"/>
          </a:p>
          <a:p>
            <a:pPr marL="228600" indent="-228600">
              <a:buAutoNum type="arabicPeriod"/>
            </a:pPr>
            <a:r>
              <a:rPr lang="zh-CN" altLang="en-US" dirty="0" smtClean="0"/>
              <a:t>指出了</a:t>
            </a:r>
            <a:r>
              <a:rPr lang="en-US" altLang="zh-CN" dirty="0" smtClean="0"/>
              <a:t>HR</a:t>
            </a:r>
            <a:r>
              <a:rPr lang="zh-CN" altLang="en-US" dirty="0" smtClean="0"/>
              <a:t>和</a:t>
            </a:r>
            <a:r>
              <a:rPr lang="en-US" altLang="zh-CN" dirty="0" smtClean="0"/>
              <a:t>LR</a:t>
            </a:r>
            <a:r>
              <a:rPr lang="zh-CN" altLang="en-US" dirty="0" smtClean="0"/>
              <a:t>中绝大部分的低频信息是相近的，训练时引入这个部分会花费大量的时间，证明了这是没有必要的；</a:t>
            </a:r>
            <a:endParaRPr lang="en-US" altLang="zh-CN" dirty="0" smtClean="0"/>
          </a:p>
          <a:p>
            <a:pPr marL="228600" indent="-228600">
              <a:buAutoNum type="arabicPeriod"/>
            </a:pPr>
            <a:r>
              <a:rPr lang="zh-CN" altLang="en-US" dirty="0" smtClean="0"/>
              <a:t>引用了</a:t>
            </a:r>
            <a:r>
              <a:rPr lang="en-US" altLang="zh-CN" dirty="0" smtClean="0"/>
              <a:t>Residual</a:t>
            </a:r>
            <a:r>
              <a:rPr lang="zh-CN" altLang="en-US" dirty="0" smtClean="0"/>
              <a:t>的概念，即</a:t>
            </a:r>
            <a:r>
              <a:rPr lang="en-US" altLang="zh-CN" dirty="0" smtClean="0"/>
              <a:t>HR</a:t>
            </a:r>
            <a:r>
              <a:rPr lang="zh-CN" altLang="en-US" dirty="0" smtClean="0"/>
              <a:t>与</a:t>
            </a:r>
            <a:r>
              <a:rPr lang="en-US" altLang="zh-CN" dirty="0" smtClean="0"/>
              <a:t>interpolated LR</a:t>
            </a:r>
            <a:r>
              <a:rPr lang="zh-CN" altLang="en-US" dirty="0" smtClean="0"/>
              <a:t>之间的差。一般认为这里包含着采样丢失的高频细节。</a:t>
            </a:r>
            <a:endParaRPr lang="en-US" altLang="zh-CN" dirty="0" smtClean="0"/>
          </a:p>
          <a:p>
            <a:pPr marL="228600" indent="-228600">
              <a:buAutoNum type="arabicPeriod"/>
            </a:pPr>
            <a:r>
              <a:rPr lang="zh-CN" altLang="en-US" dirty="0" smtClean="0"/>
              <a:t>采用</a:t>
            </a:r>
            <a:r>
              <a:rPr lang="en-US" altLang="zh-CN" dirty="0" smtClean="0"/>
              <a:t>Residual</a:t>
            </a:r>
            <a:r>
              <a:rPr lang="zh-CN" altLang="en-US" dirty="0" smtClean="0"/>
              <a:t>作为学习的对象，尝试在网络中依据低频信息补充</a:t>
            </a:r>
            <a:r>
              <a:rPr lang="en-US" altLang="zh-CN" dirty="0" smtClean="0"/>
              <a:t>Residual</a:t>
            </a:r>
            <a:r>
              <a:rPr lang="zh-CN" altLang="en-US" dirty="0" smtClean="0"/>
              <a:t>，合成</a:t>
            </a:r>
            <a:r>
              <a:rPr lang="en-US" altLang="zh-CN" dirty="0" smtClean="0"/>
              <a:t>HR</a:t>
            </a:r>
            <a:r>
              <a:rPr lang="zh-CN" altLang="en-US" dirty="0" smtClean="0"/>
              <a:t>。从数学上来说，</a:t>
            </a:r>
            <a:r>
              <a:rPr lang="en-US" altLang="zh-CN" dirty="0" smtClean="0"/>
              <a:t>Residual</a:t>
            </a:r>
            <a:r>
              <a:rPr lang="zh-CN" altLang="en-US" dirty="0" smtClean="0"/>
              <a:t>接近于零，每次训练的时候可以采用</a:t>
            </a:r>
            <a:r>
              <a:rPr lang="en-US" altLang="zh-CN" dirty="0" smtClean="0"/>
              <a:t>zero-filling</a:t>
            </a:r>
            <a:r>
              <a:rPr lang="zh-CN" altLang="en-US" dirty="0" smtClean="0"/>
              <a:t>等操作，实际上保证图像大小的同时方便了收敛。</a:t>
            </a:r>
            <a:endParaRPr lang="en-US" altLang="zh-CN" dirty="0" smtClean="0"/>
          </a:p>
          <a:p>
            <a:pPr marL="0" indent="0">
              <a:buNone/>
            </a:pPr>
            <a:r>
              <a:rPr lang="zh-CN" altLang="en-US" dirty="0" smtClean="0"/>
              <a:t>重要的</a:t>
            </a:r>
            <a:r>
              <a:rPr lang="en-US" altLang="zh-CN" dirty="0" smtClean="0"/>
              <a:t>trick</a:t>
            </a:r>
            <a:r>
              <a:rPr lang="zh-CN" altLang="en-US" dirty="0" smtClean="0"/>
              <a:t>：</a:t>
            </a:r>
            <a:endParaRPr lang="en-US" altLang="zh-CN" dirty="0" smtClean="0"/>
          </a:p>
          <a:p>
            <a:pPr marL="228600" indent="-228600">
              <a:buAutoNum type="arabicPeriod"/>
            </a:pPr>
            <a:r>
              <a:rPr lang="en-US" altLang="zh-CN" dirty="0" smtClean="0"/>
              <a:t>AGD</a:t>
            </a:r>
            <a:r>
              <a:rPr lang="zh-CN" altLang="en-US" dirty="0" smtClean="0"/>
              <a:t>：自适应梯度剪裁</a:t>
            </a:r>
            <a:endParaRPr lang="en-US" altLang="zh-CN" dirty="0" smtClean="0"/>
          </a:p>
          <a:p>
            <a:pPr marL="228600" indent="-228600">
              <a:buAutoNum type="arabicPeriod"/>
            </a:pPr>
            <a:r>
              <a:rPr lang="en-US" altLang="zh-CN" dirty="0" smtClean="0"/>
              <a:t>0 filling</a:t>
            </a:r>
          </a:p>
          <a:p>
            <a:pPr marL="228600" indent="-228600">
              <a:buAutoNum type="arabicPeriod"/>
            </a:pPr>
            <a:r>
              <a:rPr lang="zh-CN" altLang="en-US" dirty="0" smtClean="0"/>
              <a:t>由于网络本质上只是在学习如何从低频信息得到该尺度上的高频信息，从而可以将不同尺度</a:t>
            </a:r>
            <a:r>
              <a:rPr lang="en-US" altLang="zh-CN" dirty="0" smtClean="0"/>
              <a:t>interpolated</a:t>
            </a:r>
            <a:r>
              <a:rPr lang="zh-CN" altLang="en-US" dirty="0" smtClean="0"/>
              <a:t>的</a:t>
            </a:r>
            <a:r>
              <a:rPr lang="en-US" altLang="zh-CN" dirty="0" smtClean="0"/>
              <a:t>image</a:t>
            </a:r>
            <a:r>
              <a:rPr lang="zh-CN" altLang="en-US" dirty="0" smtClean="0"/>
              <a:t>放进去一起训练，相当于一起学习了各个</a:t>
            </a:r>
            <a:r>
              <a:rPr lang="en-US" altLang="zh-CN" dirty="0" smtClean="0"/>
              <a:t>r</a:t>
            </a:r>
            <a:r>
              <a:rPr lang="zh-CN" altLang="en-US" dirty="0" smtClean="0"/>
              <a:t>的网络。</a:t>
            </a:r>
            <a:endParaRPr lang="en-US" altLang="zh-CN" dirty="0" smtClean="0"/>
          </a:p>
          <a:p>
            <a:pPr marL="0" indent="0">
              <a:buNone/>
            </a:pPr>
            <a:endParaRPr lang="en-US" altLang="zh-CN" dirty="0" smtClean="0"/>
          </a:p>
          <a:p>
            <a:pPr marL="0" indent="0">
              <a:buNone/>
            </a:pPr>
            <a:r>
              <a:rPr lang="zh-CN" altLang="en-US" dirty="0" smtClean="0"/>
              <a:t>这个简单的网络事实上证明了</a:t>
            </a:r>
            <a:r>
              <a:rPr lang="en-US" altLang="zh-CN" dirty="0" smtClean="0"/>
              <a:t>residual learning</a:t>
            </a:r>
            <a:r>
              <a:rPr lang="zh-CN" altLang="en-US" dirty="0" smtClean="0"/>
              <a:t>是很适合做超分辨率的，对后来的研究影响很大。</a:t>
            </a:r>
            <a:endParaRPr lang="zh-CN" altLang="en-US" dirty="0"/>
          </a:p>
        </p:txBody>
      </p:sp>
      <p:sp>
        <p:nvSpPr>
          <p:cNvPr id="4" name="页脚占位符 3"/>
          <p:cNvSpPr>
            <a:spLocks noGrp="1"/>
          </p:cNvSpPr>
          <p:nvPr>
            <p:ph type="ftr" sz="quarter" idx="10"/>
          </p:nvPr>
        </p:nvSpPr>
        <p:spPr/>
        <p:txBody>
          <a:bodyPr/>
          <a:lstStyle/>
          <a:p>
            <a:r>
              <a:rPr lang="en-US" altLang="zh-CN" smtClean="0"/>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9</a:t>
            </a:fld>
            <a:endParaRPr lang="zh-CN" altLang="en-US"/>
          </a:p>
        </p:txBody>
      </p:sp>
    </p:spTree>
    <p:extLst>
      <p:ext uri="{BB962C8B-B14F-4D97-AF65-F5344CB8AC3E}">
        <p14:creationId xmlns:p14="http://schemas.microsoft.com/office/powerpoint/2010/main" val="3403162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同样，本文也是从</a:t>
            </a:r>
            <a:r>
              <a:rPr lang="en-US" altLang="zh-CN" dirty="0" smtClean="0"/>
              <a:t>SRCNN</a:t>
            </a:r>
            <a:r>
              <a:rPr lang="zh-CN" altLang="en-US" dirty="0" smtClean="0"/>
              <a:t>启示的模块出发，展开成了三个模块部分：</a:t>
            </a:r>
            <a:endParaRPr lang="en-US" altLang="zh-CN" dirty="0" smtClean="0"/>
          </a:p>
          <a:p>
            <a:r>
              <a:rPr lang="zh-CN" altLang="en-US" dirty="0" smtClean="0"/>
              <a:t>其中，</a:t>
            </a:r>
            <a:r>
              <a:rPr lang="en-US" altLang="zh-CN" dirty="0" smtClean="0"/>
              <a:t>Embedding</a:t>
            </a:r>
            <a:r>
              <a:rPr lang="zh-CN" altLang="en-US" dirty="0" smtClean="0"/>
              <a:t>相当于特征提取，</a:t>
            </a:r>
            <a:r>
              <a:rPr lang="en-US" altLang="zh-CN" dirty="0" smtClean="0"/>
              <a:t>Inference</a:t>
            </a:r>
            <a:r>
              <a:rPr lang="zh-CN" altLang="en-US" dirty="0" smtClean="0"/>
              <a:t>相当于非线性映射，不同的是，在非线性映射的部分采用共享参数的方法，加大了感受野。</a:t>
            </a:r>
            <a:endParaRPr lang="en-US" altLang="zh-CN" dirty="0" smtClean="0"/>
          </a:p>
          <a:p>
            <a:r>
              <a:rPr lang="zh-CN" altLang="en-US" dirty="0" smtClean="0"/>
              <a:t>展开</a:t>
            </a:r>
            <a:r>
              <a:rPr lang="en-US" altLang="zh-CN" dirty="0" smtClean="0"/>
              <a:t>inference</a:t>
            </a:r>
            <a:r>
              <a:rPr lang="zh-CN" altLang="en-US" dirty="0" smtClean="0"/>
              <a:t>部分，首先是借鉴了</a:t>
            </a:r>
            <a:r>
              <a:rPr lang="en-US" altLang="zh-CN" dirty="0" err="1" smtClean="0"/>
              <a:t>ResNet</a:t>
            </a:r>
            <a:r>
              <a:rPr lang="zh-CN" altLang="en-US" dirty="0" smtClean="0"/>
              <a:t>的思想，采用</a:t>
            </a:r>
            <a:r>
              <a:rPr lang="en-US" altLang="zh-CN" dirty="0" smtClean="0"/>
              <a:t>skip-connection</a:t>
            </a:r>
            <a:r>
              <a:rPr lang="zh-CN" altLang="en-US" dirty="0" smtClean="0"/>
              <a:t>将每层递归的结果通道最后，其实为了解决的问题是训练中的梯度爆炸或者消失、保持训练稳定。</a:t>
            </a:r>
            <a:endParaRPr lang="en-US" altLang="zh-CN" dirty="0" smtClean="0"/>
          </a:p>
          <a:p>
            <a:r>
              <a:rPr lang="zh-CN" altLang="en-US" dirty="0" smtClean="0"/>
              <a:t>训练中，通过</a:t>
            </a:r>
            <a:r>
              <a:rPr lang="en-US" altLang="zh-CN" dirty="0" smtClean="0"/>
              <a:t>Loss</a:t>
            </a:r>
            <a:r>
              <a:rPr lang="zh-CN" altLang="en-US" dirty="0" smtClean="0"/>
              <a:t>可以看出，它相当于是在训练中先监督每一层的输出结果，然后随着训练的进行降低</a:t>
            </a:r>
            <a:r>
              <a:rPr lang="en-US" altLang="zh-CN" dirty="0" smtClean="0"/>
              <a:t>a</a:t>
            </a:r>
            <a:r>
              <a:rPr lang="zh-CN" altLang="en-US" dirty="0" smtClean="0"/>
              <a:t>的值来加强模型的最终性能。</a:t>
            </a:r>
            <a:endParaRPr lang="en-US" altLang="zh-CN" dirty="0" smtClean="0"/>
          </a:p>
        </p:txBody>
      </p:sp>
      <p:sp>
        <p:nvSpPr>
          <p:cNvPr id="4" name="页脚占位符 3"/>
          <p:cNvSpPr>
            <a:spLocks noGrp="1"/>
          </p:cNvSpPr>
          <p:nvPr>
            <p:ph type="ftr" sz="quarter" idx="10"/>
          </p:nvPr>
        </p:nvSpPr>
        <p:spPr/>
        <p:txBody>
          <a:bodyPr/>
          <a:lstStyle/>
          <a:p>
            <a:r>
              <a:rPr lang="en-US" altLang="zh-CN" smtClean="0"/>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10</a:t>
            </a:fld>
            <a:endParaRPr lang="zh-CN" altLang="en-US"/>
          </a:p>
        </p:txBody>
      </p:sp>
    </p:spTree>
    <p:extLst>
      <p:ext uri="{BB962C8B-B14F-4D97-AF65-F5344CB8AC3E}">
        <p14:creationId xmlns:p14="http://schemas.microsoft.com/office/powerpoint/2010/main" val="4584402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533" y="227013"/>
            <a:ext cx="50038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338667" y="1758786"/>
            <a:ext cx="11276685" cy="1143000"/>
          </a:xfrm>
        </p:spPr>
        <p:txBody>
          <a:bodyPr/>
          <a:lstStyle>
            <a:lvl1pPr algn="ctr">
              <a:defRPr sz="4000" i="0" baseline="0">
                <a:ea typeface="+mj-ea"/>
              </a:defRPr>
            </a:lvl1pPr>
          </a:lstStyle>
          <a:p>
            <a:r>
              <a:rPr lang="en-US" altLang="zh-CN" dirty="0"/>
              <a:t>&lt;Title&gt;</a:t>
            </a:r>
          </a:p>
        </p:txBody>
      </p:sp>
      <p:sp>
        <p:nvSpPr>
          <p:cNvPr id="5123" name="Rectangle 3"/>
          <p:cNvSpPr>
            <a:spLocks noGrp="1" noChangeArrowheads="1"/>
          </p:cNvSpPr>
          <p:nvPr>
            <p:ph type="subTitle" idx="1"/>
          </p:nvPr>
        </p:nvSpPr>
        <p:spPr>
          <a:xfrm>
            <a:off x="1701800" y="3496971"/>
            <a:ext cx="8534400" cy="1600844"/>
          </a:xfrm>
        </p:spPr>
        <p:txBody>
          <a:bodyPr/>
          <a:lstStyle>
            <a:lvl1pPr marL="0" indent="0" algn="ctr">
              <a:lnSpc>
                <a:spcPct val="95000"/>
              </a:lnSpc>
              <a:buFont typeface="Monotype Sorts" charset="2"/>
              <a:buNone/>
              <a:defRPr sz="2200" baseline="0">
                <a:ea typeface="+mn-ea"/>
              </a:defRPr>
            </a:lvl1pPr>
          </a:lstStyle>
          <a:p>
            <a:r>
              <a:rPr lang="en-US" altLang="zh-CN" dirty="0"/>
              <a:t>&lt;name&gt;</a:t>
            </a:r>
          </a:p>
          <a:p>
            <a:r>
              <a:rPr lang="en-US" altLang="zh-CN" dirty="0"/>
              <a:t>&lt;affiliation&gt;</a:t>
            </a:r>
          </a:p>
          <a:p>
            <a:r>
              <a:rPr lang="en-US" altLang="zh-CN" dirty="0"/>
              <a:t>&lt;event&gt;</a:t>
            </a:r>
          </a:p>
          <a:p>
            <a:r>
              <a:rPr lang="en-US" altLang="zh-CN" dirty="0"/>
              <a:t>&lt;date&gt;</a:t>
            </a:r>
          </a:p>
        </p:txBody>
      </p:sp>
    </p:spTree>
    <p:extLst>
      <p:ext uri="{BB962C8B-B14F-4D97-AF65-F5344CB8AC3E}">
        <p14:creationId xmlns:p14="http://schemas.microsoft.com/office/powerpoint/2010/main" val="3303597448"/>
      </p:ext>
    </p:extLst>
  </p:cSld>
  <p:clrMapOvr>
    <a:masterClrMapping/>
  </p:clrMapOvr>
  <p:transition spd="med">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2" name="Rectangle 3"/>
          <p:cNvSpPr>
            <a:spLocks noGrp="1" noChangeArrowheads="1"/>
          </p:cNvSpPr>
          <p:nvPr>
            <p:ph idx="1"/>
          </p:nvPr>
        </p:nvSpPr>
        <p:spPr bwMode="auto">
          <a:xfrm>
            <a:off x="304800" y="1079500"/>
            <a:ext cx="11599333" cy="5207000"/>
          </a:xfrm>
          <a:prstGeom prst="rect">
            <a:avLst/>
          </a:prstGeom>
          <a:noFill/>
          <a:ln w="9525">
            <a:noFill/>
            <a:miter lim="800000"/>
            <a:headEnd/>
            <a:tailEnd/>
          </a:ln>
          <a:effectLst/>
        </p:spPr>
        <p:txBody>
          <a:bodyPr/>
          <a:lstStyle>
            <a:lvl1pPr>
              <a:defRPr baseline="0">
                <a:ea typeface="+mn-ea"/>
              </a:defRPr>
            </a:lvl1pPr>
            <a:lvl2pPr>
              <a:defRPr baseline="0">
                <a:ea typeface="+mn-ea"/>
              </a:defRPr>
            </a:lvl2pPr>
            <a:lvl3pPr>
              <a:defRPr baseline="0">
                <a:ea typeface="+mn-ea"/>
              </a:defRPr>
            </a:lvl3pPr>
            <a:lvl4pPr>
              <a:defRPr baseline="0">
                <a:ea typeface="+mn-ea"/>
              </a:defRPr>
            </a:lvl4pPr>
          </a:lstStyle>
          <a:p>
            <a:pPr lvl="0"/>
            <a:r>
              <a:rPr lang="en-US" altLang="zh-CN" noProof="0" dirty="0"/>
              <a:t>Body Text</a:t>
            </a:r>
          </a:p>
          <a:p>
            <a:pPr lvl="1"/>
            <a:r>
              <a:rPr lang="en-US" altLang="zh-CN" noProof="0" dirty="0"/>
              <a:t>Second Level</a:t>
            </a:r>
          </a:p>
          <a:p>
            <a:pPr lvl="2"/>
            <a:r>
              <a:rPr lang="en-US" altLang="zh-CN" noProof="0" dirty="0"/>
              <a:t>Third Level</a:t>
            </a:r>
          </a:p>
          <a:p>
            <a:pPr lvl="3"/>
            <a:r>
              <a:rPr lang="en-US" altLang="zh-CN" noProof="0" dirty="0"/>
              <a:t>Fourth Level</a:t>
            </a:r>
          </a:p>
        </p:txBody>
      </p:sp>
      <p:sp>
        <p:nvSpPr>
          <p:cNvPr id="3" name="Rectangle 2"/>
          <p:cNvSpPr>
            <a:spLocks noGrp="1" noChangeArrowheads="1"/>
          </p:cNvSpPr>
          <p:nvPr>
            <p:ph type="title"/>
          </p:nvPr>
        </p:nvSpPr>
        <p:spPr bwMode="auto">
          <a:xfrm>
            <a:off x="321733" y="319558"/>
            <a:ext cx="10972800" cy="673100"/>
          </a:xfrm>
          <a:prstGeom prst="rect">
            <a:avLst/>
          </a:prstGeom>
          <a:noFill/>
          <a:ln w="9525">
            <a:noFill/>
            <a:miter lim="800000"/>
            <a:headEnd/>
            <a:tailEnd/>
          </a:ln>
          <a:effectLst/>
        </p:spPr>
        <p:txBody>
          <a:bodyPr/>
          <a:lstStyle>
            <a:lvl1pPr>
              <a:defRPr baseline="0">
                <a:ea typeface="+mj-ea"/>
              </a:defRPr>
            </a:lvl1pPr>
          </a:lstStyle>
          <a:p>
            <a:pPr lvl="0"/>
            <a:r>
              <a:rPr lang="en-US" altLang="zh-CN" dirty="0"/>
              <a:t>Slide Title</a:t>
            </a:r>
          </a:p>
        </p:txBody>
      </p:sp>
    </p:spTree>
    <p:extLst>
      <p:ext uri="{BB962C8B-B14F-4D97-AF65-F5344CB8AC3E}">
        <p14:creationId xmlns:p14="http://schemas.microsoft.com/office/powerpoint/2010/main" val="3652684298"/>
      </p:ext>
    </p:extLst>
  </p:cSld>
  <p:clrMapOvr>
    <a:masterClrMapping/>
  </p:clrMapOvr>
  <p:transition spd="med">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xfrm>
            <a:off x="11374967" y="5648326"/>
            <a:ext cx="732367" cy="396875"/>
          </a:xfrm>
          <a:prstGeom prst="bracketPair">
            <a:avLst>
              <a:gd name="adj" fmla="val 17949"/>
            </a:avLst>
          </a:prstGeom>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615C983-54BB-454E-BD90-2D47946B64EB}" type="slidenum">
              <a:rPr kumimoji="0" lang="en-US" altLang="zh-CN" sz="1800" b="0" i="0" u="none" strike="noStrike" kern="1200" cap="none" spc="0" normalizeH="0" baseline="0" noProof="0">
                <a:ln>
                  <a:noFill/>
                </a:ln>
                <a:solidFill>
                  <a:prstClr val="black"/>
                </a:solidFill>
                <a:effectLst/>
                <a:uLnTx/>
                <a:uFillTx/>
                <a:latin typeface="Times New Roman"/>
                <a:ea typeface="宋体"/>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altLang="zh-CN" sz="1800" b="0" i="0" u="none" strike="noStrike" kern="1200" cap="none" spc="0" normalizeH="0" baseline="0" noProof="0">
              <a:ln>
                <a:noFill/>
              </a:ln>
              <a:solidFill>
                <a:prstClr val="black"/>
              </a:solidFill>
              <a:effectLst/>
              <a:uLnTx/>
              <a:uFillTx/>
              <a:latin typeface="Times New Roman"/>
              <a:ea typeface="宋体"/>
              <a:cs typeface="+mn-cs"/>
            </a:endParaRPr>
          </a:p>
        </p:txBody>
      </p:sp>
      <p:sp>
        <p:nvSpPr>
          <p:cNvPr id="5" name="Footer Placeholder 4"/>
          <p:cNvSpPr>
            <a:spLocks noGrp="1"/>
          </p:cNvSpPr>
          <p:nvPr>
            <p:ph type="ftr" sz="quarter" idx="11"/>
          </p:nvPr>
        </p:nvSpPr>
        <p:spPr>
          <a:xfrm rot="16200000">
            <a:off x="10511103" y="3988066"/>
            <a:ext cx="2366963" cy="486833"/>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宋体"/>
              <a:cs typeface="+mn-cs"/>
            </a:endParaRPr>
          </a:p>
        </p:txBody>
      </p:sp>
      <p:sp>
        <p:nvSpPr>
          <p:cNvPr id="6" name="Date Placeholder 3"/>
          <p:cNvSpPr>
            <a:spLocks noGrp="1"/>
          </p:cNvSpPr>
          <p:nvPr>
            <p:ph type="dt" sz="half" idx="12"/>
          </p:nvPr>
        </p:nvSpPr>
        <p:spPr>
          <a:xfrm rot="16200000">
            <a:off x="10475384" y="1585384"/>
            <a:ext cx="2438400" cy="486833"/>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Times New Roman"/>
              <a:ea typeface="宋体"/>
              <a:cs typeface="+mn-cs"/>
            </a:endParaRPr>
          </a:p>
        </p:txBody>
      </p:sp>
    </p:spTree>
    <p:extLst>
      <p:ext uri="{BB962C8B-B14F-4D97-AF65-F5344CB8AC3E}">
        <p14:creationId xmlns:p14="http://schemas.microsoft.com/office/powerpoint/2010/main" val="22144880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04800" y="338138"/>
            <a:ext cx="10972800" cy="6731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ltLang="zh-CN" dirty="0"/>
              <a:t>Slide Title</a:t>
            </a:r>
          </a:p>
        </p:txBody>
      </p:sp>
      <p:sp>
        <p:nvSpPr>
          <p:cNvPr id="4099" name="Rectangle 3"/>
          <p:cNvSpPr>
            <a:spLocks noGrp="1" noChangeArrowheads="1"/>
          </p:cNvSpPr>
          <p:nvPr>
            <p:ph type="body" idx="1"/>
          </p:nvPr>
        </p:nvSpPr>
        <p:spPr bwMode="auto">
          <a:xfrm>
            <a:off x="304800" y="1079500"/>
            <a:ext cx="11599333" cy="5207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zh-CN" dirty="0"/>
              <a:t>Body Text</a:t>
            </a:r>
          </a:p>
          <a:p>
            <a:pPr lvl="1"/>
            <a:r>
              <a:rPr lang="en-US" altLang="zh-CN" dirty="0"/>
              <a:t>Second Level</a:t>
            </a:r>
          </a:p>
          <a:p>
            <a:pPr lvl="2"/>
            <a:r>
              <a:rPr lang="en-US" altLang="zh-CN" dirty="0"/>
              <a:t>Third Level</a:t>
            </a:r>
          </a:p>
          <a:p>
            <a:pPr lvl="3"/>
            <a:r>
              <a:rPr lang="en-US" altLang="zh-CN" dirty="0"/>
              <a:t>Fourth Level</a:t>
            </a:r>
          </a:p>
        </p:txBody>
      </p:sp>
      <p:pic>
        <p:nvPicPr>
          <p:cNvPr id="1028" name="Picture 4" descr="arrow"/>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54000" y="685800"/>
            <a:ext cx="11887200"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9" name="Rectangle 5"/>
          <p:cNvSpPr>
            <a:spLocks noChangeArrowheads="1"/>
          </p:cNvSpPr>
          <p:nvPr/>
        </p:nvSpPr>
        <p:spPr bwMode="auto">
          <a:xfrm>
            <a:off x="7895167" y="6381750"/>
            <a:ext cx="2895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97D3A0F7-866D-4B14-BFB0-7A6784535C2E}" type="slidenum">
              <a:rPr kumimoji="0" lang="zh-CN" altLang="en-US" sz="1200" b="0" i="0" u="none" strike="noStrike" kern="1200" cap="none" spc="0" normalizeH="0" baseline="0" noProof="0">
                <a:ln>
                  <a:noFill/>
                </a:ln>
                <a:solidFill>
                  <a:prstClr val="black"/>
                </a:solidFill>
                <a:effectLst/>
                <a:uLnTx/>
                <a:uFillTx/>
                <a:latin typeface="Arial" pitchFamily="34" charset="0"/>
                <a:ea typeface="SimSun"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zh-CN" sz="1200" b="0" i="0" u="none" strike="noStrike" kern="1200" cap="none" spc="0" normalizeH="0" baseline="0" noProof="0">
              <a:ln>
                <a:noFill/>
              </a:ln>
              <a:solidFill>
                <a:prstClr val="black"/>
              </a:solidFill>
              <a:effectLst/>
              <a:uLnTx/>
              <a:uFillTx/>
              <a:latin typeface="Arial" pitchFamily="34" charset="0"/>
              <a:ea typeface="SimSun" pitchFamily="2" charset="-122"/>
              <a:cs typeface="+mn-cs"/>
            </a:endParaRPr>
          </a:p>
        </p:txBody>
      </p:sp>
      <p:pic>
        <p:nvPicPr>
          <p:cNvPr id="1030" name="图片 6"/>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951634" y="6303963"/>
            <a:ext cx="1130300" cy="49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83893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spd="med">
    <p:cut/>
  </p:transition>
  <p:hf sldNum="0" hdr="0" dt="0"/>
  <p:txStyles>
    <p:titleStyle>
      <a:lvl1pPr algn="l" rtl="0" eaLnBrk="0" fontAlgn="base" hangingPunct="0">
        <a:lnSpc>
          <a:spcPct val="90000"/>
        </a:lnSpc>
        <a:spcBef>
          <a:spcPct val="0"/>
        </a:spcBef>
        <a:spcAft>
          <a:spcPct val="0"/>
        </a:spcAft>
        <a:defRPr sz="3400" b="1" i="1">
          <a:solidFill>
            <a:srgbClr val="0000FF"/>
          </a:solidFill>
          <a:effectLst>
            <a:outerShdw blurRad="38100" dist="38100" dir="2700000" algn="tl">
              <a:srgbClr val="C0C0C0"/>
            </a:outerShdw>
          </a:effectLst>
          <a:latin typeface="+mj-lt"/>
          <a:ea typeface="SimSun" pitchFamily="2" charset="-122"/>
          <a:cs typeface="+mj-cs"/>
        </a:defRPr>
      </a:lvl1pPr>
      <a:lvl2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charset="0"/>
          <a:ea typeface="SimSun" pitchFamily="2" charset="-122"/>
        </a:defRPr>
      </a:lvl2pPr>
      <a:lvl3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charset="0"/>
          <a:ea typeface="SimSun" pitchFamily="2" charset="-122"/>
        </a:defRPr>
      </a:lvl3pPr>
      <a:lvl4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charset="0"/>
          <a:ea typeface="SimSun" pitchFamily="2" charset="-122"/>
        </a:defRPr>
      </a:lvl4pPr>
      <a:lvl5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charset="0"/>
          <a:ea typeface="SimSun" pitchFamily="2" charset="-122"/>
        </a:defRPr>
      </a:lvl5pPr>
      <a:lvl6pPr marL="457200"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defRPr>
      </a:lvl6pPr>
      <a:lvl7pPr marL="914400"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defRPr>
      </a:lvl7pPr>
      <a:lvl8pPr marL="1371600"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defRPr>
      </a:lvl8pPr>
      <a:lvl9pPr marL="1828800"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defRPr>
      </a:lvl9pPr>
    </p:titleStyle>
    <p:bodyStyle>
      <a:lvl1pPr marL="285750" indent="-285750" algn="l" rtl="0" eaLnBrk="0" fontAlgn="base" hangingPunct="0">
        <a:lnSpc>
          <a:spcPct val="125000"/>
        </a:lnSpc>
        <a:spcBef>
          <a:spcPct val="30000"/>
        </a:spcBef>
        <a:spcAft>
          <a:spcPct val="0"/>
        </a:spcAft>
        <a:buClr>
          <a:srgbClr val="660066"/>
        </a:buClr>
        <a:buSzPct val="75000"/>
        <a:buFont typeface="Monotype Sorts"/>
        <a:buChar char="u"/>
        <a:defRPr sz="2800" b="1">
          <a:solidFill>
            <a:schemeClr val="tx1"/>
          </a:solidFill>
          <a:effectLst>
            <a:outerShdw blurRad="38100" dist="38100" dir="2700000" algn="tl">
              <a:srgbClr val="C0C0C0"/>
            </a:outerShdw>
          </a:effectLst>
          <a:latin typeface="+mn-lt"/>
          <a:ea typeface="SimSun" pitchFamily="2" charset="-122"/>
          <a:cs typeface="+mn-cs"/>
        </a:defRPr>
      </a:lvl1pPr>
      <a:lvl2pPr marL="628650" indent="-228600" algn="l" rtl="0" eaLnBrk="0" fontAlgn="base" hangingPunct="0">
        <a:lnSpc>
          <a:spcPct val="110000"/>
        </a:lnSpc>
        <a:spcBef>
          <a:spcPct val="30000"/>
        </a:spcBef>
        <a:spcAft>
          <a:spcPct val="0"/>
        </a:spcAft>
        <a:buClr>
          <a:schemeClr val="hlink"/>
        </a:buClr>
        <a:buFont typeface="Wingdings" pitchFamily="2" charset="2"/>
        <a:buChar char="§"/>
        <a:defRPr sz="2400" b="1">
          <a:solidFill>
            <a:srgbClr val="1F366F"/>
          </a:solidFill>
          <a:effectLst>
            <a:outerShdw blurRad="38100" dist="38100" dir="2700000" algn="tl">
              <a:srgbClr val="C0C0C0"/>
            </a:outerShdw>
          </a:effectLst>
          <a:latin typeface="+mn-lt"/>
          <a:ea typeface="SimSun" pitchFamily="2" charset="-122"/>
        </a:defRPr>
      </a:lvl2pPr>
      <a:lvl3pPr marL="971550" indent="-228600" algn="l" rtl="0" eaLnBrk="0" fontAlgn="base" hangingPunct="0">
        <a:lnSpc>
          <a:spcPct val="90000"/>
        </a:lnSpc>
        <a:spcBef>
          <a:spcPct val="30000"/>
        </a:spcBef>
        <a:spcAft>
          <a:spcPct val="0"/>
        </a:spcAft>
        <a:buClr>
          <a:srgbClr val="0033CC"/>
        </a:buClr>
        <a:buSzPct val="120000"/>
        <a:buChar char="•"/>
        <a:defRPr sz="2200" b="1">
          <a:solidFill>
            <a:srgbClr val="333333"/>
          </a:solidFill>
          <a:effectLst>
            <a:outerShdw blurRad="38100" dist="38100" dir="2700000" algn="tl">
              <a:srgbClr val="C0C0C0"/>
            </a:outerShdw>
          </a:effectLst>
          <a:latin typeface="+mn-lt"/>
          <a:ea typeface="SimSun" pitchFamily="2" charset="-122"/>
        </a:defRPr>
      </a:lvl3pPr>
      <a:lvl4pPr marL="1600200" indent="-228600" algn="l" rtl="0" eaLnBrk="0" fontAlgn="base" hangingPunct="0">
        <a:spcBef>
          <a:spcPct val="20000"/>
        </a:spcBef>
        <a:spcAft>
          <a:spcPct val="0"/>
        </a:spcAft>
        <a:buClr>
          <a:srgbClr val="5F5F5F"/>
        </a:buClr>
        <a:buSzPct val="40000"/>
        <a:buFont typeface="Monotype Sorts"/>
        <a:buChar char="u"/>
        <a:defRPr sz="2000">
          <a:solidFill>
            <a:schemeClr val="tx1"/>
          </a:solidFill>
          <a:effectLst>
            <a:outerShdw blurRad="38100" dist="38100" dir="2700000" algn="tl">
              <a:srgbClr val="C0C0C0"/>
            </a:outerShdw>
          </a:effectLst>
          <a:latin typeface="+mn-lt"/>
          <a:ea typeface="SimSun" pitchFamily="2" charset="-122"/>
        </a:defRPr>
      </a:lvl4pPr>
      <a:lvl5pPr marL="2057400" indent="-228600" algn="l" rtl="0" eaLnBrk="0" fontAlgn="base" hangingPunct="0">
        <a:spcBef>
          <a:spcPct val="20000"/>
        </a:spcBef>
        <a:spcAft>
          <a:spcPct val="0"/>
        </a:spcAft>
        <a:buChar char="•"/>
        <a:defRPr sz="16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tiff"/><Relationship Id="rId7" Type="http://schemas.openxmlformats.org/officeDocument/2006/relationships/image" Target="../media/image28.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tiff"/></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tiff"/><Relationship Id="rId4" Type="http://schemas.openxmlformats.org/officeDocument/2006/relationships/image" Target="../media/image34.tiff"/></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67.png"/><Relationship Id="rId3" Type="http://schemas.openxmlformats.org/officeDocument/2006/relationships/image" Target="../media/image570.png"/><Relationship Id="rId7" Type="http://schemas.openxmlformats.org/officeDocument/2006/relationships/image" Target="../media/image610.png"/><Relationship Id="rId12" Type="http://schemas.openxmlformats.org/officeDocument/2006/relationships/image" Target="../media/image660.png"/><Relationship Id="rId2" Type="http://schemas.openxmlformats.org/officeDocument/2006/relationships/image" Target="../media/image560.png"/><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650.png"/><Relationship Id="rId5" Type="http://schemas.openxmlformats.org/officeDocument/2006/relationships/image" Target="../media/image590.png"/><Relationship Id="rId10" Type="http://schemas.openxmlformats.org/officeDocument/2006/relationships/image" Target="../media/image640.png"/><Relationship Id="rId4" Type="http://schemas.openxmlformats.org/officeDocument/2006/relationships/image" Target="../media/image580.png"/><Relationship Id="rId9" Type="http://schemas.openxmlformats.org/officeDocument/2006/relationships/image" Target="../media/image630.png"/><Relationship Id="rId1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mmlab.ie.cuhk.edu.hk/projects/SRCNN.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mmlab.ie.cuhk.edu.hk/projects/FSRCNN.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arxiv.org/abs/1609.0515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kumimoji="1" lang="en-US" altLang="zh-CN" dirty="0"/>
              <a:t>Deep Learning based</a:t>
            </a:r>
            <a:br>
              <a:rPr kumimoji="1" lang="en-US" altLang="zh-CN" dirty="0"/>
            </a:br>
            <a:r>
              <a:rPr kumimoji="1" lang="en-US" altLang="zh-CN" dirty="0"/>
              <a:t>Single-Image Super-Resolution</a:t>
            </a:r>
            <a:endParaRPr kumimoji="1" lang="zh-CN" altLang="en-US" dirty="0"/>
          </a:p>
        </p:txBody>
      </p:sp>
      <p:sp>
        <p:nvSpPr>
          <p:cNvPr id="5" name="副标题 4"/>
          <p:cNvSpPr>
            <a:spLocks noGrp="1"/>
          </p:cNvSpPr>
          <p:nvPr>
            <p:ph type="subTitle" idx="1"/>
          </p:nvPr>
        </p:nvSpPr>
        <p:spPr/>
        <p:txBody>
          <a:bodyPr/>
          <a:lstStyle/>
          <a:p>
            <a:r>
              <a:rPr kumimoji="1" lang="en-US" altLang="zh-CN" dirty="0"/>
              <a:t>Yuwei Zhang</a:t>
            </a:r>
          </a:p>
          <a:p>
            <a:r>
              <a:rPr kumimoji="1" lang="en-US" altLang="zh-CN" dirty="0"/>
              <a:t>zhyw@pku.edu.cn</a:t>
            </a:r>
          </a:p>
          <a:p>
            <a:endParaRPr kumimoji="1" lang="en-US" altLang="zh-CN" dirty="0"/>
          </a:p>
          <a:p>
            <a:endParaRPr kumimoji="1" lang="en-US" altLang="zh-CN" dirty="0"/>
          </a:p>
          <a:p>
            <a:endParaRPr kumimoji="1" lang="en-US" altLang="zh-CN" dirty="0"/>
          </a:p>
          <a:p>
            <a:r>
              <a:rPr kumimoji="1" lang="en-US" altLang="zh-CN" dirty="0" smtClean="0"/>
              <a:t>2018.12.22</a:t>
            </a:r>
            <a:endParaRPr kumimoji="1" lang="zh-CN" altLang="en-US" dirty="0"/>
          </a:p>
        </p:txBody>
      </p:sp>
    </p:spTree>
    <p:extLst>
      <p:ext uri="{BB962C8B-B14F-4D97-AF65-F5344CB8AC3E}">
        <p14:creationId xmlns:p14="http://schemas.microsoft.com/office/powerpoint/2010/main" val="2285796960"/>
      </p:ext>
    </p:extLst>
  </p:cSld>
  <p:clrMapOvr>
    <a:masterClrMapping/>
  </p:clrMapOvr>
  <p:transition spd="med">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1732" y="319558"/>
            <a:ext cx="11400367" cy="673100"/>
          </a:xfrm>
        </p:spPr>
        <p:txBody>
          <a:bodyPr/>
          <a:lstStyle/>
          <a:p>
            <a:r>
              <a:rPr lang="en-US" altLang="zh-CN" dirty="0"/>
              <a:t>DRCN:</a:t>
            </a:r>
            <a:r>
              <a:rPr lang="zh-CN" altLang="en-US" dirty="0"/>
              <a:t> </a:t>
            </a:r>
            <a:r>
              <a:rPr lang="en-US" altLang="zh-CN" dirty="0"/>
              <a:t>Deeply Recursive Conv Network (CVPR, </a:t>
            </a:r>
            <a:r>
              <a:rPr lang="en-US" altLang="zh-CN" dirty="0" smtClean="0"/>
              <a:t>2016)</a:t>
            </a:r>
            <a:endParaRPr lang="zh-CN" altLang="en-US" dirty="0"/>
          </a:p>
        </p:txBody>
      </p:sp>
      <p:pic>
        <p:nvPicPr>
          <p:cNvPr id="9" name="图片 8">
            <a:extLst>
              <a:ext uri="{FF2B5EF4-FFF2-40B4-BE49-F238E27FC236}">
                <a16:creationId xmlns:a16="http://schemas.microsoft.com/office/drawing/2014/main" id="{75E7865F-405A-D24A-B4A0-C27CD7E488F4}"/>
              </a:ext>
            </a:extLst>
          </p:cNvPr>
          <p:cNvPicPr>
            <a:picLocks noChangeAspect="1"/>
          </p:cNvPicPr>
          <p:nvPr/>
        </p:nvPicPr>
        <p:blipFill>
          <a:blip r:embed="rId3"/>
          <a:stretch>
            <a:fillRect/>
          </a:stretch>
        </p:blipFill>
        <p:spPr>
          <a:xfrm>
            <a:off x="410633" y="1111250"/>
            <a:ext cx="10795000" cy="3721100"/>
          </a:xfrm>
          <a:prstGeom prst="rect">
            <a:avLst/>
          </a:prstGeom>
        </p:spPr>
      </p:pic>
      <p:pic>
        <p:nvPicPr>
          <p:cNvPr id="10" name="图片 9">
            <a:extLst>
              <a:ext uri="{FF2B5EF4-FFF2-40B4-BE49-F238E27FC236}">
                <a16:creationId xmlns:a16="http://schemas.microsoft.com/office/drawing/2014/main" id="{D1B75AA2-545F-7F43-958A-FD278262BA07}"/>
              </a:ext>
            </a:extLst>
          </p:cNvPr>
          <p:cNvPicPr>
            <a:picLocks noChangeAspect="1"/>
          </p:cNvPicPr>
          <p:nvPr/>
        </p:nvPicPr>
        <p:blipFill>
          <a:blip r:embed="rId4"/>
          <a:stretch>
            <a:fillRect/>
          </a:stretch>
        </p:blipFill>
        <p:spPr>
          <a:xfrm>
            <a:off x="2079523" y="4962155"/>
            <a:ext cx="8430068" cy="1895845"/>
          </a:xfrm>
          <a:prstGeom prst="rect">
            <a:avLst/>
          </a:prstGeom>
        </p:spPr>
      </p:pic>
      <p:sp>
        <p:nvSpPr>
          <p:cNvPr id="11" name="下箭头 10">
            <a:extLst>
              <a:ext uri="{FF2B5EF4-FFF2-40B4-BE49-F238E27FC236}">
                <a16:creationId xmlns:a16="http://schemas.microsoft.com/office/drawing/2014/main" id="{4429D2F5-CB4D-334C-AD55-BA5CAA34D08B}"/>
              </a:ext>
            </a:extLst>
          </p:cNvPr>
          <p:cNvSpPr/>
          <p:nvPr/>
        </p:nvSpPr>
        <p:spPr>
          <a:xfrm rot="21500259">
            <a:off x="6080208" y="4730038"/>
            <a:ext cx="45719" cy="334430"/>
          </a:xfrm>
          <a:prstGeom prst="down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2" name="文本框 11">
            <a:extLst>
              <a:ext uri="{FF2B5EF4-FFF2-40B4-BE49-F238E27FC236}">
                <a16:creationId xmlns:a16="http://schemas.microsoft.com/office/drawing/2014/main" id="{42CB0B62-D5A7-6F4C-90F0-97ABD349E0C3}"/>
              </a:ext>
            </a:extLst>
          </p:cNvPr>
          <p:cNvSpPr txBox="1"/>
          <p:nvPr/>
        </p:nvSpPr>
        <p:spPr>
          <a:xfrm>
            <a:off x="6294557" y="4758753"/>
            <a:ext cx="1596591" cy="276999"/>
          </a:xfrm>
          <a:prstGeom prst="rect">
            <a:avLst/>
          </a:prstGeom>
          <a:noFill/>
        </p:spPr>
        <p:txBody>
          <a:bodyPr wrap="none" lIns="0" tIns="0" rIns="0" bIns="0" rtlCol="0">
            <a:spAutoFit/>
          </a:bodyPr>
          <a:lstStyle/>
          <a:p>
            <a:r>
              <a:rPr kumimoji="1" lang="en-US" altLang="zh-CN" dirty="0" smtClean="0">
                <a:solidFill>
                  <a:srgbClr val="FF0000"/>
                </a:solidFill>
              </a:rPr>
              <a:t>Share parameters</a:t>
            </a:r>
            <a:endParaRPr kumimoji="1" lang="zh-CN" altLang="en-US" dirty="0">
              <a:solidFill>
                <a:srgbClr val="FF0000"/>
              </a:solidFill>
            </a:endParaRPr>
          </a:p>
        </p:txBody>
      </p:sp>
      <p:sp>
        <p:nvSpPr>
          <p:cNvPr id="13" name="文本框 12">
            <a:extLst>
              <a:ext uri="{FF2B5EF4-FFF2-40B4-BE49-F238E27FC236}">
                <a16:creationId xmlns:a16="http://schemas.microsoft.com/office/drawing/2014/main" id="{329E8B38-305C-3949-BDCB-133918445D22}"/>
              </a:ext>
            </a:extLst>
          </p:cNvPr>
          <p:cNvSpPr txBox="1"/>
          <p:nvPr/>
        </p:nvSpPr>
        <p:spPr>
          <a:xfrm>
            <a:off x="2079523" y="4129488"/>
            <a:ext cx="1673535" cy="276999"/>
          </a:xfrm>
          <a:prstGeom prst="rect">
            <a:avLst/>
          </a:prstGeom>
          <a:noFill/>
        </p:spPr>
        <p:txBody>
          <a:bodyPr wrap="none" lIns="0" tIns="0" rIns="0" bIns="0" rtlCol="0">
            <a:spAutoFit/>
          </a:bodyPr>
          <a:lstStyle/>
          <a:p>
            <a:r>
              <a:rPr kumimoji="1" lang="en-US" altLang="zh-CN" dirty="0">
                <a:solidFill>
                  <a:srgbClr val="FF0000"/>
                </a:solidFill>
              </a:rPr>
              <a:t>Feature extraction</a:t>
            </a:r>
            <a:endParaRPr kumimoji="1" lang="zh-CN" altLang="en-US" dirty="0">
              <a:solidFill>
                <a:srgbClr val="FF0000"/>
              </a:solidFill>
            </a:endParaRPr>
          </a:p>
        </p:txBody>
      </p:sp>
      <p:sp>
        <p:nvSpPr>
          <p:cNvPr id="14" name="文本框 13">
            <a:extLst>
              <a:ext uri="{FF2B5EF4-FFF2-40B4-BE49-F238E27FC236}">
                <a16:creationId xmlns:a16="http://schemas.microsoft.com/office/drawing/2014/main" id="{256A6507-9EC7-B440-AC71-E1D17D0C3B03}"/>
              </a:ext>
            </a:extLst>
          </p:cNvPr>
          <p:cNvSpPr txBox="1"/>
          <p:nvPr/>
        </p:nvSpPr>
        <p:spPr>
          <a:xfrm>
            <a:off x="5265429" y="4129487"/>
            <a:ext cx="1865895" cy="276999"/>
          </a:xfrm>
          <a:prstGeom prst="rect">
            <a:avLst/>
          </a:prstGeom>
          <a:noFill/>
        </p:spPr>
        <p:txBody>
          <a:bodyPr wrap="none" lIns="0" tIns="0" rIns="0" bIns="0" rtlCol="0">
            <a:spAutoFit/>
          </a:bodyPr>
          <a:lstStyle/>
          <a:p>
            <a:r>
              <a:rPr kumimoji="1" lang="en-US" altLang="zh-CN" dirty="0">
                <a:solidFill>
                  <a:srgbClr val="FF0000"/>
                </a:solidFill>
              </a:rPr>
              <a:t>Non-linear mapping</a:t>
            </a:r>
            <a:endParaRPr kumimoji="1" lang="zh-CN" altLang="en-US" dirty="0">
              <a:solidFill>
                <a:srgbClr val="FF0000"/>
              </a:solidFill>
            </a:endParaRPr>
          </a:p>
        </p:txBody>
      </p:sp>
      <p:sp>
        <p:nvSpPr>
          <p:cNvPr id="15" name="文本框 14">
            <a:extLst>
              <a:ext uri="{FF2B5EF4-FFF2-40B4-BE49-F238E27FC236}">
                <a16:creationId xmlns:a16="http://schemas.microsoft.com/office/drawing/2014/main" id="{3C3DA743-4C07-0049-A6DE-F5C940E1C307}"/>
              </a:ext>
            </a:extLst>
          </p:cNvPr>
          <p:cNvSpPr txBox="1"/>
          <p:nvPr/>
        </p:nvSpPr>
        <p:spPr>
          <a:xfrm rot="2427285">
            <a:off x="9621808" y="4778683"/>
            <a:ext cx="2103140" cy="276999"/>
          </a:xfrm>
          <a:prstGeom prst="rect">
            <a:avLst/>
          </a:prstGeom>
          <a:noFill/>
        </p:spPr>
        <p:txBody>
          <a:bodyPr wrap="none" lIns="0" tIns="0" rIns="0" bIns="0" rtlCol="0">
            <a:spAutoFit/>
          </a:bodyPr>
          <a:lstStyle/>
          <a:p>
            <a:r>
              <a:rPr kumimoji="1" lang="en-US" altLang="zh-CN" dirty="0">
                <a:solidFill>
                  <a:srgbClr val="FF0000"/>
                </a:solidFill>
              </a:rPr>
              <a:t>Recursive-Supervision</a:t>
            </a:r>
            <a:endParaRPr kumimoji="1" lang="zh-CN" altLang="en-US" dirty="0">
              <a:solidFill>
                <a:srgbClr val="FF0000"/>
              </a:solidFill>
            </a:endParaRPr>
          </a:p>
        </p:txBody>
      </p:sp>
      <p:sp>
        <p:nvSpPr>
          <p:cNvPr id="16" name="上箭头 15">
            <a:extLst>
              <a:ext uri="{FF2B5EF4-FFF2-40B4-BE49-F238E27FC236}">
                <a16:creationId xmlns:a16="http://schemas.microsoft.com/office/drawing/2014/main" id="{6295401E-2B34-D04B-BDDE-F9D463CDE2B9}"/>
              </a:ext>
            </a:extLst>
          </p:cNvPr>
          <p:cNvSpPr/>
          <p:nvPr/>
        </p:nvSpPr>
        <p:spPr>
          <a:xfrm rot="13208403" flipH="1">
            <a:off x="10037224" y="4823524"/>
            <a:ext cx="55962" cy="845577"/>
          </a:xfrm>
          <a:prstGeom prst="up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8" name="文本框 17">
            <a:extLst>
              <a:ext uri="{FF2B5EF4-FFF2-40B4-BE49-F238E27FC236}">
                <a16:creationId xmlns:a16="http://schemas.microsoft.com/office/drawing/2014/main" id="{EB00F400-CB86-5349-906D-61F8B1942002}"/>
              </a:ext>
            </a:extLst>
          </p:cNvPr>
          <p:cNvSpPr txBox="1"/>
          <p:nvPr/>
        </p:nvSpPr>
        <p:spPr>
          <a:xfrm>
            <a:off x="7222518" y="1049749"/>
            <a:ext cx="676467" cy="369332"/>
          </a:xfrm>
          <a:prstGeom prst="rect">
            <a:avLst/>
          </a:prstGeom>
          <a:noFill/>
        </p:spPr>
        <p:txBody>
          <a:bodyPr wrap="none" lIns="0" tIns="0" rIns="0" bIns="0" rtlCol="0">
            <a:spAutoFit/>
          </a:bodyPr>
          <a:lstStyle/>
          <a:p>
            <a:r>
              <a:rPr kumimoji="1" lang="en-US" altLang="zh-CN" sz="2400" b="1" dirty="0">
                <a:solidFill>
                  <a:srgbClr val="FF0000"/>
                </a:solidFill>
              </a:rPr>
              <a:t>Loss</a:t>
            </a:r>
            <a:r>
              <a:rPr kumimoji="1" lang="en-US" altLang="zh-CN" b="1" dirty="0">
                <a:solidFill>
                  <a:srgbClr val="FF0000"/>
                </a:solidFill>
              </a:rPr>
              <a:t>:</a:t>
            </a:r>
            <a:endParaRPr kumimoji="1" lang="zh-CN" altLang="en-US" b="1" dirty="0">
              <a:solidFill>
                <a:srgbClr val="FF0000"/>
              </a:solidFill>
            </a:endParaRPr>
          </a:p>
        </p:txBody>
      </p:sp>
      <p:pic>
        <p:nvPicPr>
          <p:cNvPr id="19" name="图片 18">
            <a:extLst>
              <a:ext uri="{FF2B5EF4-FFF2-40B4-BE49-F238E27FC236}">
                <a16:creationId xmlns:a16="http://schemas.microsoft.com/office/drawing/2014/main" id="{0BA9F89E-E4B2-6244-B3A3-BB65D94F9B81}"/>
              </a:ext>
            </a:extLst>
          </p:cNvPr>
          <p:cNvPicPr>
            <a:picLocks noChangeAspect="1"/>
          </p:cNvPicPr>
          <p:nvPr/>
        </p:nvPicPr>
        <p:blipFill>
          <a:blip r:embed="rId5"/>
          <a:stretch>
            <a:fillRect/>
          </a:stretch>
        </p:blipFill>
        <p:spPr>
          <a:xfrm>
            <a:off x="7819461" y="1270883"/>
            <a:ext cx="4372539" cy="369110"/>
          </a:xfrm>
          <a:prstGeom prst="rect">
            <a:avLst/>
          </a:prstGeom>
        </p:spPr>
      </p:pic>
      <p:pic>
        <p:nvPicPr>
          <p:cNvPr id="20" name="图片 19">
            <a:extLst>
              <a:ext uri="{FF2B5EF4-FFF2-40B4-BE49-F238E27FC236}">
                <a16:creationId xmlns:a16="http://schemas.microsoft.com/office/drawing/2014/main" id="{E6DEF53D-42A6-A04C-8556-2D0F8D20FAAE}"/>
              </a:ext>
            </a:extLst>
          </p:cNvPr>
          <p:cNvPicPr>
            <a:picLocks noChangeAspect="1"/>
          </p:cNvPicPr>
          <p:nvPr/>
        </p:nvPicPr>
        <p:blipFill>
          <a:blip r:embed="rId6"/>
          <a:stretch>
            <a:fillRect/>
          </a:stretch>
        </p:blipFill>
        <p:spPr>
          <a:xfrm>
            <a:off x="8030753" y="1848254"/>
            <a:ext cx="1752600" cy="368300"/>
          </a:xfrm>
          <a:prstGeom prst="rect">
            <a:avLst/>
          </a:prstGeom>
        </p:spPr>
      </p:pic>
      <p:pic>
        <p:nvPicPr>
          <p:cNvPr id="21" name="图片 20">
            <a:extLst>
              <a:ext uri="{FF2B5EF4-FFF2-40B4-BE49-F238E27FC236}">
                <a16:creationId xmlns:a16="http://schemas.microsoft.com/office/drawing/2014/main" id="{9AD739E8-A666-1048-8EF0-B2ACEE08DA3E}"/>
              </a:ext>
            </a:extLst>
          </p:cNvPr>
          <p:cNvPicPr>
            <a:picLocks noChangeAspect="1"/>
          </p:cNvPicPr>
          <p:nvPr/>
        </p:nvPicPr>
        <p:blipFill>
          <a:blip r:embed="rId7"/>
          <a:stretch>
            <a:fillRect/>
          </a:stretch>
        </p:blipFill>
        <p:spPr>
          <a:xfrm>
            <a:off x="10037173" y="1835554"/>
            <a:ext cx="1879600" cy="393700"/>
          </a:xfrm>
          <a:prstGeom prst="rect">
            <a:avLst/>
          </a:prstGeom>
        </p:spPr>
      </p:pic>
    </p:spTree>
    <p:extLst>
      <p:ext uri="{BB962C8B-B14F-4D97-AF65-F5344CB8AC3E}">
        <p14:creationId xmlns:p14="http://schemas.microsoft.com/office/powerpoint/2010/main" val="3185759658"/>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linds(horizontal)">
                                      <p:cBhvr>
                                        <p:cTn id="28" dur="500"/>
                                        <p:tgtEl>
                                          <p:spTgt spid="1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linds(horizontal)">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checkerboard(across)">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p:bldP spid="15" grpId="0"/>
      <p:bldP spid="16"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DRRN: Deep Recursive Network (CVPR, </a:t>
            </a:r>
            <a:r>
              <a:rPr lang="en-US" altLang="zh-CN" dirty="0" smtClean="0"/>
              <a:t>2017)</a:t>
            </a:r>
            <a:endParaRPr lang="zh-CN" altLang="en-US" dirty="0"/>
          </a:p>
        </p:txBody>
      </p:sp>
      <p:pic>
        <p:nvPicPr>
          <p:cNvPr id="5"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164" y="1723188"/>
            <a:ext cx="9504604" cy="513481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F38F20DB-D94C-4748-A960-82108FE544A2}"/>
              </a:ext>
            </a:extLst>
          </p:cNvPr>
          <p:cNvSpPr txBox="1"/>
          <p:nvPr/>
        </p:nvSpPr>
        <p:spPr>
          <a:xfrm>
            <a:off x="1512723" y="1584687"/>
            <a:ext cx="1468351" cy="276999"/>
          </a:xfrm>
          <a:prstGeom prst="rect">
            <a:avLst/>
          </a:prstGeom>
          <a:noFill/>
        </p:spPr>
        <p:txBody>
          <a:bodyPr wrap="none" lIns="0" tIns="0" rIns="0" bIns="0" rtlCol="0">
            <a:spAutoFit/>
          </a:bodyPr>
          <a:lstStyle/>
          <a:p>
            <a:r>
              <a:rPr kumimoji="1" lang="en-US" altLang="zh-CN" b="1" i="1" dirty="0">
                <a:solidFill>
                  <a:srgbClr val="FF0000"/>
                </a:solidFill>
              </a:rPr>
              <a:t>Local Residual</a:t>
            </a:r>
            <a:endParaRPr kumimoji="1" lang="zh-CN" altLang="en-US" b="1" i="1" dirty="0">
              <a:solidFill>
                <a:srgbClr val="FF0000"/>
              </a:solidFill>
            </a:endParaRPr>
          </a:p>
        </p:txBody>
      </p:sp>
      <p:sp>
        <p:nvSpPr>
          <p:cNvPr id="8" name="文本框 7">
            <a:extLst>
              <a:ext uri="{FF2B5EF4-FFF2-40B4-BE49-F238E27FC236}">
                <a16:creationId xmlns:a16="http://schemas.microsoft.com/office/drawing/2014/main" id="{BF2C96BF-CCE0-8A40-9B42-AD03DEC20766}"/>
              </a:ext>
            </a:extLst>
          </p:cNvPr>
          <p:cNvSpPr txBox="1"/>
          <p:nvPr/>
        </p:nvSpPr>
        <p:spPr>
          <a:xfrm>
            <a:off x="3613581" y="1584687"/>
            <a:ext cx="1583767" cy="276999"/>
          </a:xfrm>
          <a:prstGeom prst="rect">
            <a:avLst/>
          </a:prstGeom>
          <a:noFill/>
        </p:spPr>
        <p:txBody>
          <a:bodyPr wrap="none" lIns="0" tIns="0" rIns="0" bIns="0" rtlCol="0">
            <a:spAutoFit/>
          </a:bodyPr>
          <a:lstStyle/>
          <a:p>
            <a:r>
              <a:rPr kumimoji="1" lang="en-US" altLang="zh-CN" b="1" i="1" dirty="0">
                <a:solidFill>
                  <a:srgbClr val="FF0000"/>
                </a:solidFill>
              </a:rPr>
              <a:t>Global</a:t>
            </a:r>
            <a:r>
              <a:rPr kumimoji="1" lang="zh-CN" altLang="en-US" b="1" i="1" dirty="0">
                <a:solidFill>
                  <a:srgbClr val="FF0000"/>
                </a:solidFill>
              </a:rPr>
              <a:t> </a:t>
            </a:r>
            <a:r>
              <a:rPr kumimoji="1" lang="en-US" altLang="zh-CN" b="1" i="1" dirty="0">
                <a:solidFill>
                  <a:srgbClr val="FF0000"/>
                </a:solidFill>
              </a:rPr>
              <a:t>Residual</a:t>
            </a:r>
            <a:endParaRPr kumimoji="1" lang="zh-CN" altLang="en-US" b="1" i="1" dirty="0">
              <a:solidFill>
                <a:srgbClr val="FF0000"/>
              </a:solidFill>
            </a:endParaRPr>
          </a:p>
        </p:txBody>
      </p:sp>
      <p:sp>
        <p:nvSpPr>
          <p:cNvPr id="9" name="文本框 8">
            <a:extLst>
              <a:ext uri="{FF2B5EF4-FFF2-40B4-BE49-F238E27FC236}">
                <a16:creationId xmlns:a16="http://schemas.microsoft.com/office/drawing/2014/main" id="{2BE9BEA8-0CD6-3B42-964D-EBFFB3E3D7B5}"/>
              </a:ext>
            </a:extLst>
          </p:cNvPr>
          <p:cNvSpPr txBox="1"/>
          <p:nvPr/>
        </p:nvSpPr>
        <p:spPr>
          <a:xfrm>
            <a:off x="5579132" y="1030689"/>
            <a:ext cx="2673809" cy="830997"/>
          </a:xfrm>
          <a:prstGeom prst="rect">
            <a:avLst/>
          </a:prstGeom>
          <a:noFill/>
        </p:spPr>
        <p:txBody>
          <a:bodyPr wrap="none" lIns="0" tIns="0" rIns="0" bIns="0" rtlCol="0">
            <a:spAutoFit/>
          </a:bodyPr>
          <a:lstStyle/>
          <a:p>
            <a:pPr algn="ctr"/>
            <a:r>
              <a:rPr kumimoji="1" lang="en-US" altLang="zh-CN" b="1" i="1" dirty="0">
                <a:solidFill>
                  <a:srgbClr val="FF0000"/>
                </a:solidFill>
              </a:rPr>
              <a:t>Global</a:t>
            </a:r>
            <a:r>
              <a:rPr kumimoji="1" lang="zh-CN" altLang="en-US" b="1" i="1" dirty="0">
                <a:solidFill>
                  <a:srgbClr val="FF0000"/>
                </a:solidFill>
              </a:rPr>
              <a:t> </a:t>
            </a:r>
            <a:r>
              <a:rPr kumimoji="1" lang="en-US" altLang="zh-CN" b="1" i="1" dirty="0">
                <a:solidFill>
                  <a:srgbClr val="FF0000"/>
                </a:solidFill>
              </a:rPr>
              <a:t>Residual</a:t>
            </a:r>
          </a:p>
          <a:p>
            <a:pPr algn="ctr"/>
            <a:r>
              <a:rPr kumimoji="1" lang="en-US" altLang="zh-CN" b="1" i="1" dirty="0">
                <a:solidFill>
                  <a:srgbClr val="FF0000"/>
                </a:solidFill>
              </a:rPr>
              <a:t>Single</a:t>
            </a:r>
            <a:r>
              <a:rPr kumimoji="1" lang="zh-CN" altLang="en-US" b="1" i="1" dirty="0">
                <a:solidFill>
                  <a:srgbClr val="FF0000"/>
                </a:solidFill>
              </a:rPr>
              <a:t> </a:t>
            </a:r>
            <a:r>
              <a:rPr kumimoji="1" lang="en-US" altLang="zh-CN" b="1" i="1" dirty="0">
                <a:solidFill>
                  <a:srgbClr val="FF0000"/>
                </a:solidFill>
              </a:rPr>
              <a:t>weight</a:t>
            </a:r>
            <a:r>
              <a:rPr kumimoji="1" lang="zh-CN" altLang="en-US" b="1" i="1" dirty="0">
                <a:solidFill>
                  <a:srgbClr val="FF0000"/>
                </a:solidFill>
              </a:rPr>
              <a:t> </a:t>
            </a:r>
            <a:r>
              <a:rPr kumimoji="1" lang="en-US" altLang="zh-CN" b="1" i="1" dirty="0">
                <a:solidFill>
                  <a:srgbClr val="FF0000"/>
                </a:solidFill>
              </a:rPr>
              <a:t>Recursion</a:t>
            </a:r>
          </a:p>
          <a:p>
            <a:pPr algn="ctr"/>
            <a:r>
              <a:rPr kumimoji="1" lang="en" altLang="zh-CN" b="1" i="1" dirty="0">
                <a:solidFill>
                  <a:srgbClr val="FF0000"/>
                </a:solidFill>
              </a:rPr>
              <a:t>Multi-objective optimization</a:t>
            </a:r>
            <a:endParaRPr kumimoji="1" lang="zh-CN" altLang="en-US" b="1" i="1" dirty="0">
              <a:solidFill>
                <a:srgbClr val="FF0000"/>
              </a:solidFill>
            </a:endParaRPr>
          </a:p>
        </p:txBody>
      </p:sp>
      <p:sp>
        <p:nvSpPr>
          <p:cNvPr id="10" name="文本框 9">
            <a:extLst>
              <a:ext uri="{FF2B5EF4-FFF2-40B4-BE49-F238E27FC236}">
                <a16:creationId xmlns:a16="http://schemas.microsoft.com/office/drawing/2014/main" id="{C3310E32-29C4-1E46-B2A6-96A5D92E1A58}"/>
              </a:ext>
            </a:extLst>
          </p:cNvPr>
          <p:cNvSpPr txBox="1"/>
          <p:nvPr/>
        </p:nvSpPr>
        <p:spPr>
          <a:xfrm>
            <a:off x="8423134" y="1043513"/>
            <a:ext cx="2263440" cy="830997"/>
          </a:xfrm>
          <a:prstGeom prst="rect">
            <a:avLst/>
          </a:prstGeom>
          <a:noFill/>
        </p:spPr>
        <p:txBody>
          <a:bodyPr wrap="none" lIns="0" tIns="0" rIns="0" bIns="0" rtlCol="0">
            <a:spAutoFit/>
          </a:bodyPr>
          <a:lstStyle/>
          <a:p>
            <a:pPr algn="ctr"/>
            <a:r>
              <a:rPr kumimoji="1" lang="en-US" altLang="zh-CN" b="1" i="1" dirty="0">
                <a:solidFill>
                  <a:srgbClr val="FF0000"/>
                </a:solidFill>
              </a:rPr>
              <a:t>Local</a:t>
            </a:r>
            <a:r>
              <a:rPr kumimoji="1" lang="zh-CN" altLang="en-US" b="1" i="1" dirty="0">
                <a:solidFill>
                  <a:srgbClr val="FF0000"/>
                </a:solidFill>
              </a:rPr>
              <a:t> </a:t>
            </a:r>
            <a:r>
              <a:rPr kumimoji="1" lang="en-US" altLang="zh-CN" b="1" i="1" dirty="0">
                <a:solidFill>
                  <a:srgbClr val="FF0000"/>
                </a:solidFill>
              </a:rPr>
              <a:t>Residual</a:t>
            </a:r>
          </a:p>
          <a:p>
            <a:pPr algn="ctr"/>
            <a:r>
              <a:rPr kumimoji="1" lang="en-US" altLang="zh-CN" b="1" i="1" dirty="0">
                <a:solidFill>
                  <a:srgbClr val="FF0000"/>
                </a:solidFill>
              </a:rPr>
              <a:t>Global</a:t>
            </a:r>
            <a:r>
              <a:rPr kumimoji="1" lang="zh-CN" altLang="en-US" b="1" i="1" dirty="0">
                <a:solidFill>
                  <a:srgbClr val="FF0000"/>
                </a:solidFill>
              </a:rPr>
              <a:t> </a:t>
            </a:r>
            <a:r>
              <a:rPr kumimoji="1" lang="en-US" altLang="zh-CN" b="1" i="1" dirty="0">
                <a:solidFill>
                  <a:srgbClr val="FF0000"/>
                </a:solidFill>
              </a:rPr>
              <a:t>Residual</a:t>
            </a:r>
          </a:p>
          <a:p>
            <a:pPr algn="ctr"/>
            <a:r>
              <a:rPr kumimoji="1" lang="en-US" altLang="zh-CN" b="1" i="1" dirty="0">
                <a:solidFill>
                  <a:srgbClr val="FF0000"/>
                </a:solidFill>
              </a:rPr>
              <a:t>Multi-weight Recursion</a:t>
            </a:r>
            <a:endParaRPr kumimoji="1" lang="zh-CN" altLang="en-US" b="1" i="1" dirty="0">
              <a:solidFill>
                <a:srgbClr val="FF0000"/>
              </a:solidFill>
            </a:endParaRPr>
          </a:p>
        </p:txBody>
      </p:sp>
      <p:sp>
        <p:nvSpPr>
          <p:cNvPr id="11" name="文本框 10">
            <a:extLst>
              <a:ext uri="{FF2B5EF4-FFF2-40B4-BE49-F238E27FC236}">
                <a16:creationId xmlns:a16="http://schemas.microsoft.com/office/drawing/2014/main" id="{C3310E32-29C4-1E46-B2A6-96A5D92E1A58}"/>
              </a:ext>
            </a:extLst>
          </p:cNvPr>
          <p:cNvSpPr txBox="1"/>
          <p:nvPr/>
        </p:nvSpPr>
        <p:spPr>
          <a:xfrm>
            <a:off x="10856768" y="2342459"/>
            <a:ext cx="1275991" cy="276999"/>
          </a:xfrm>
          <a:prstGeom prst="rect">
            <a:avLst/>
          </a:prstGeom>
          <a:noFill/>
        </p:spPr>
        <p:txBody>
          <a:bodyPr wrap="none" lIns="0" tIns="0" rIns="0" bIns="0" rtlCol="0">
            <a:spAutoFit/>
          </a:bodyPr>
          <a:lstStyle/>
          <a:p>
            <a:pPr algn="ctr"/>
            <a:r>
              <a:rPr kumimoji="1" lang="en-US" altLang="zh-CN" b="1" i="1" dirty="0" smtClean="0">
                <a:solidFill>
                  <a:srgbClr val="FF0000"/>
                </a:solidFill>
              </a:rPr>
              <a:t>Residual unit</a:t>
            </a:r>
            <a:endParaRPr kumimoji="1" lang="zh-CN" altLang="en-US" b="1" i="1" dirty="0">
              <a:solidFill>
                <a:srgbClr val="FF0000"/>
              </a:solidFill>
            </a:endParaRPr>
          </a:p>
        </p:txBody>
      </p:sp>
      <p:sp>
        <p:nvSpPr>
          <p:cNvPr id="12" name="上箭头 11">
            <a:extLst>
              <a:ext uri="{FF2B5EF4-FFF2-40B4-BE49-F238E27FC236}">
                <a16:creationId xmlns:a16="http://schemas.microsoft.com/office/drawing/2014/main" id="{6295401E-2B34-D04B-BDDE-F9D463CDE2B9}"/>
              </a:ext>
            </a:extLst>
          </p:cNvPr>
          <p:cNvSpPr/>
          <p:nvPr/>
        </p:nvSpPr>
        <p:spPr>
          <a:xfrm rot="13208403" flipH="1">
            <a:off x="10972607" y="2689140"/>
            <a:ext cx="55962" cy="845577"/>
          </a:xfrm>
          <a:prstGeom prst="up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Tree>
    <p:extLst>
      <p:ext uri="{BB962C8B-B14F-4D97-AF65-F5344CB8AC3E}">
        <p14:creationId xmlns:p14="http://schemas.microsoft.com/office/powerpoint/2010/main" val="2652166417"/>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1732" y="319558"/>
            <a:ext cx="11692468" cy="673100"/>
          </a:xfrm>
        </p:spPr>
        <p:txBody>
          <a:bodyPr/>
          <a:lstStyle/>
          <a:p>
            <a:r>
              <a:rPr lang="en-US" altLang="zh-CN" dirty="0"/>
              <a:t>RED:</a:t>
            </a:r>
            <a:r>
              <a:rPr lang="zh-CN" altLang="en-US" dirty="0"/>
              <a:t> </a:t>
            </a:r>
            <a:r>
              <a:rPr lang="en-US" altLang="zh-CN" dirty="0" smtClean="0"/>
              <a:t>Auto-encoders </a:t>
            </a:r>
            <a:r>
              <a:rPr lang="en-US" altLang="zh-CN" dirty="0"/>
              <a:t>with Symmetric Skips (NIPS, </a:t>
            </a:r>
            <a:r>
              <a:rPr lang="en-US" altLang="zh-CN" dirty="0" smtClean="0"/>
              <a:t>2016)</a:t>
            </a:r>
            <a:endParaRPr lang="zh-CN" altLang="en-US" dirty="0"/>
          </a:p>
        </p:txBody>
      </p:sp>
      <p:pic>
        <p:nvPicPr>
          <p:cNvPr id="7" name="图片 6">
            <a:extLst>
              <a:ext uri="{FF2B5EF4-FFF2-40B4-BE49-F238E27FC236}">
                <a16:creationId xmlns:a16="http://schemas.microsoft.com/office/drawing/2014/main" id="{7DC2FF40-88A7-414D-ADCA-C43A4AD71B05}"/>
              </a:ext>
            </a:extLst>
          </p:cNvPr>
          <p:cNvPicPr>
            <a:picLocks noChangeAspect="1"/>
          </p:cNvPicPr>
          <p:nvPr/>
        </p:nvPicPr>
        <p:blipFill>
          <a:blip r:embed="rId3"/>
          <a:stretch>
            <a:fillRect/>
          </a:stretch>
        </p:blipFill>
        <p:spPr>
          <a:xfrm>
            <a:off x="321733" y="1783326"/>
            <a:ext cx="11582400" cy="3733800"/>
          </a:xfrm>
          <a:prstGeom prst="rect">
            <a:avLst/>
          </a:prstGeom>
        </p:spPr>
      </p:pic>
      <p:sp>
        <p:nvSpPr>
          <p:cNvPr id="8" name="上箭头 7">
            <a:extLst>
              <a:ext uri="{FF2B5EF4-FFF2-40B4-BE49-F238E27FC236}">
                <a16:creationId xmlns:a16="http://schemas.microsoft.com/office/drawing/2014/main" id="{6A6B8CB9-4EFE-1041-ADE6-FAE20A85B533}"/>
              </a:ext>
            </a:extLst>
          </p:cNvPr>
          <p:cNvSpPr/>
          <p:nvPr/>
        </p:nvSpPr>
        <p:spPr>
          <a:xfrm rot="10800000" flipH="1">
            <a:off x="5808133" y="5460889"/>
            <a:ext cx="45719" cy="294167"/>
          </a:xfrm>
          <a:prstGeom prst="up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9" name="文本框 8">
            <a:extLst>
              <a:ext uri="{FF2B5EF4-FFF2-40B4-BE49-F238E27FC236}">
                <a16:creationId xmlns:a16="http://schemas.microsoft.com/office/drawing/2014/main" id="{35FAC0DF-E413-134B-8DB2-6CC6EA22CD35}"/>
              </a:ext>
            </a:extLst>
          </p:cNvPr>
          <p:cNvSpPr txBox="1"/>
          <p:nvPr/>
        </p:nvSpPr>
        <p:spPr>
          <a:xfrm>
            <a:off x="5372100" y="5885836"/>
            <a:ext cx="977899" cy="553998"/>
          </a:xfrm>
          <a:prstGeom prst="rect">
            <a:avLst/>
          </a:prstGeom>
          <a:noFill/>
        </p:spPr>
        <p:txBody>
          <a:bodyPr wrap="square" lIns="0" tIns="0" rIns="0" bIns="0" rtlCol="0">
            <a:spAutoFit/>
          </a:bodyPr>
          <a:lstStyle/>
          <a:p>
            <a:pPr algn="ctr"/>
            <a:r>
              <a:rPr kumimoji="1" lang="en-US" altLang="zh-CN" b="1" i="1" dirty="0" smtClean="0">
                <a:solidFill>
                  <a:srgbClr val="FF0000"/>
                </a:solidFill>
              </a:rPr>
              <a:t>Global Jumper</a:t>
            </a:r>
            <a:endParaRPr kumimoji="1" lang="zh-CN" altLang="en-US" b="1" i="1" dirty="0">
              <a:solidFill>
                <a:srgbClr val="FF0000"/>
              </a:solidFill>
            </a:endParaRPr>
          </a:p>
        </p:txBody>
      </p:sp>
      <p:sp>
        <p:nvSpPr>
          <p:cNvPr id="10" name="上箭头 9">
            <a:extLst>
              <a:ext uri="{FF2B5EF4-FFF2-40B4-BE49-F238E27FC236}">
                <a16:creationId xmlns:a16="http://schemas.microsoft.com/office/drawing/2014/main" id="{422164A1-D9D3-F44C-B0E1-45CC4A686055}"/>
              </a:ext>
            </a:extLst>
          </p:cNvPr>
          <p:cNvSpPr/>
          <p:nvPr/>
        </p:nvSpPr>
        <p:spPr>
          <a:xfrm rot="10800000" flipH="1">
            <a:off x="2608953" y="1976283"/>
            <a:ext cx="45719" cy="462907"/>
          </a:xfrm>
          <a:prstGeom prst="up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1" name="上箭头 10">
            <a:extLst>
              <a:ext uri="{FF2B5EF4-FFF2-40B4-BE49-F238E27FC236}">
                <a16:creationId xmlns:a16="http://schemas.microsoft.com/office/drawing/2014/main" id="{00FBAE74-7252-6548-8B95-9A8CC8D789ED}"/>
              </a:ext>
            </a:extLst>
          </p:cNvPr>
          <p:cNvSpPr/>
          <p:nvPr/>
        </p:nvSpPr>
        <p:spPr>
          <a:xfrm rot="10800000" flipH="1">
            <a:off x="10076553" y="1981199"/>
            <a:ext cx="45719" cy="462907"/>
          </a:xfrm>
          <a:prstGeom prst="up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3" name="文本框 12">
            <a:extLst>
              <a:ext uri="{FF2B5EF4-FFF2-40B4-BE49-F238E27FC236}">
                <a16:creationId xmlns:a16="http://schemas.microsoft.com/office/drawing/2014/main" id="{613802E7-B641-AF44-8FA8-C28652F96F6A}"/>
              </a:ext>
            </a:extLst>
          </p:cNvPr>
          <p:cNvSpPr txBox="1"/>
          <p:nvPr/>
        </p:nvSpPr>
        <p:spPr>
          <a:xfrm>
            <a:off x="2352422" y="1592825"/>
            <a:ext cx="567759" cy="276999"/>
          </a:xfrm>
          <a:prstGeom prst="rect">
            <a:avLst/>
          </a:prstGeom>
          <a:noFill/>
        </p:spPr>
        <p:txBody>
          <a:bodyPr wrap="square" lIns="0" tIns="0" rIns="0" bIns="0" rtlCol="0">
            <a:spAutoFit/>
          </a:bodyPr>
          <a:lstStyle/>
          <a:p>
            <a:r>
              <a:rPr kumimoji="1" lang="en-US" altLang="zh-CN" b="1" i="1" dirty="0">
                <a:solidFill>
                  <a:srgbClr val="FF0000"/>
                </a:solidFill>
              </a:rPr>
              <a:t>Conv</a:t>
            </a:r>
            <a:endParaRPr kumimoji="1" lang="zh-CN" altLang="en-US" b="1" i="1" dirty="0">
              <a:solidFill>
                <a:srgbClr val="FF0000"/>
              </a:solidFill>
            </a:endParaRPr>
          </a:p>
        </p:txBody>
      </p:sp>
      <p:sp>
        <p:nvSpPr>
          <p:cNvPr id="14" name="文本框 13">
            <a:extLst>
              <a:ext uri="{FF2B5EF4-FFF2-40B4-BE49-F238E27FC236}">
                <a16:creationId xmlns:a16="http://schemas.microsoft.com/office/drawing/2014/main" id="{7B4832D8-94B0-CD46-B172-7DF2FDB19840}"/>
              </a:ext>
            </a:extLst>
          </p:cNvPr>
          <p:cNvSpPr txBox="1"/>
          <p:nvPr/>
        </p:nvSpPr>
        <p:spPr>
          <a:xfrm>
            <a:off x="9691122" y="1592824"/>
            <a:ext cx="862300" cy="276999"/>
          </a:xfrm>
          <a:prstGeom prst="rect">
            <a:avLst/>
          </a:prstGeom>
          <a:noFill/>
        </p:spPr>
        <p:txBody>
          <a:bodyPr wrap="square" lIns="0" tIns="0" rIns="0" bIns="0" rtlCol="0">
            <a:spAutoFit/>
          </a:bodyPr>
          <a:lstStyle/>
          <a:p>
            <a:r>
              <a:rPr kumimoji="1" lang="en-US" altLang="zh-CN" b="1" i="1" dirty="0">
                <a:solidFill>
                  <a:srgbClr val="FF0000"/>
                </a:solidFill>
              </a:rPr>
              <a:t>De-Conv</a:t>
            </a:r>
            <a:endParaRPr kumimoji="1" lang="zh-CN" altLang="en-US" b="1" i="1" dirty="0">
              <a:solidFill>
                <a:srgbClr val="FF0000"/>
              </a:solidFill>
            </a:endParaRPr>
          </a:p>
        </p:txBody>
      </p:sp>
      <p:sp>
        <p:nvSpPr>
          <p:cNvPr id="15" name="文本框 14">
            <a:extLst>
              <a:ext uri="{FF2B5EF4-FFF2-40B4-BE49-F238E27FC236}">
                <a16:creationId xmlns:a16="http://schemas.microsoft.com/office/drawing/2014/main" id="{B2031124-5E99-2442-9F5F-7D9483F93A9D}"/>
              </a:ext>
            </a:extLst>
          </p:cNvPr>
          <p:cNvSpPr txBox="1"/>
          <p:nvPr/>
        </p:nvSpPr>
        <p:spPr>
          <a:xfrm>
            <a:off x="5280259" y="1545396"/>
            <a:ext cx="1665348" cy="430887"/>
          </a:xfrm>
          <a:prstGeom prst="rect">
            <a:avLst/>
          </a:prstGeom>
          <a:noFill/>
        </p:spPr>
        <p:txBody>
          <a:bodyPr wrap="square" lIns="0" tIns="0" rIns="0" bIns="0" rtlCol="0">
            <a:spAutoFit/>
          </a:bodyPr>
          <a:lstStyle/>
          <a:p>
            <a:r>
              <a:rPr kumimoji="1" lang="en-US" altLang="zh-CN" sz="2800" b="1" i="1" dirty="0">
                <a:solidFill>
                  <a:srgbClr val="FF0000"/>
                </a:solidFill>
              </a:rPr>
              <a:t>symmetric</a:t>
            </a:r>
            <a:endParaRPr kumimoji="1" lang="zh-CN" altLang="en-US" sz="2800" b="1" i="1" dirty="0">
              <a:solidFill>
                <a:srgbClr val="FF0000"/>
              </a:solidFill>
            </a:endParaRPr>
          </a:p>
        </p:txBody>
      </p:sp>
      <p:pic>
        <p:nvPicPr>
          <p:cNvPr id="17" name="图片 16">
            <a:extLst>
              <a:ext uri="{FF2B5EF4-FFF2-40B4-BE49-F238E27FC236}">
                <a16:creationId xmlns:a16="http://schemas.microsoft.com/office/drawing/2014/main" id="{21C83B8A-48FA-2448-8253-D5682E7F4305}"/>
              </a:ext>
            </a:extLst>
          </p:cNvPr>
          <p:cNvPicPr>
            <a:picLocks noChangeAspect="1"/>
          </p:cNvPicPr>
          <p:nvPr/>
        </p:nvPicPr>
        <p:blipFill>
          <a:blip r:embed="rId4"/>
          <a:stretch>
            <a:fillRect/>
          </a:stretch>
        </p:blipFill>
        <p:spPr>
          <a:xfrm>
            <a:off x="1064683" y="1976282"/>
            <a:ext cx="10096500" cy="2933700"/>
          </a:xfrm>
          <a:prstGeom prst="rect">
            <a:avLst/>
          </a:prstGeom>
        </p:spPr>
      </p:pic>
      <p:sp>
        <p:nvSpPr>
          <p:cNvPr id="2" name="右箭头 1"/>
          <p:cNvSpPr/>
          <p:nvPr/>
        </p:nvSpPr>
        <p:spPr>
          <a:xfrm>
            <a:off x="6666207" y="6073935"/>
            <a:ext cx="558800" cy="88900"/>
          </a:xfrm>
          <a:prstGeom prst="right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6" name="文本框 15">
            <a:extLst>
              <a:ext uri="{FF2B5EF4-FFF2-40B4-BE49-F238E27FC236}">
                <a16:creationId xmlns:a16="http://schemas.microsoft.com/office/drawing/2014/main" id="{35FAC0DF-E413-134B-8DB2-6CC6EA22CD35}"/>
              </a:ext>
            </a:extLst>
          </p:cNvPr>
          <p:cNvSpPr txBox="1"/>
          <p:nvPr/>
        </p:nvSpPr>
        <p:spPr>
          <a:xfrm>
            <a:off x="7541215" y="5908669"/>
            <a:ext cx="977899" cy="553998"/>
          </a:xfrm>
          <a:prstGeom prst="rect">
            <a:avLst/>
          </a:prstGeom>
          <a:noFill/>
        </p:spPr>
        <p:txBody>
          <a:bodyPr wrap="square" lIns="0" tIns="0" rIns="0" bIns="0" rtlCol="0">
            <a:spAutoFit/>
          </a:bodyPr>
          <a:lstStyle/>
          <a:p>
            <a:pPr algn="ctr"/>
            <a:r>
              <a:rPr kumimoji="1" lang="en-US" altLang="zh-CN" b="1" i="1" dirty="0" smtClean="0">
                <a:solidFill>
                  <a:srgbClr val="FF0000"/>
                </a:solidFill>
              </a:rPr>
              <a:t>Learning</a:t>
            </a:r>
          </a:p>
          <a:p>
            <a:pPr algn="ctr"/>
            <a:r>
              <a:rPr kumimoji="1" lang="en-US" altLang="zh-CN" b="1" i="1" dirty="0" smtClean="0">
                <a:solidFill>
                  <a:srgbClr val="FF0000"/>
                </a:solidFill>
              </a:rPr>
              <a:t>Residuals</a:t>
            </a:r>
            <a:endParaRPr kumimoji="1" lang="zh-CN" altLang="en-US" b="1" i="1" dirty="0">
              <a:solidFill>
                <a:srgbClr val="FF0000"/>
              </a:solidFill>
            </a:endParaRPr>
          </a:p>
        </p:txBody>
      </p:sp>
      <p:sp>
        <p:nvSpPr>
          <p:cNvPr id="18" name="下箭头 17"/>
          <p:cNvSpPr/>
          <p:nvPr/>
        </p:nvSpPr>
        <p:spPr>
          <a:xfrm rot="10800000">
            <a:off x="1041824" y="4515262"/>
            <a:ext cx="45719" cy="424645"/>
          </a:xfrm>
          <a:prstGeom prst="down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mc:AlternateContent xmlns:mc="http://schemas.openxmlformats.org/markup-compatibility/2006">
        <mc:Choice xmlns:a14="http://schemas.microsoft.com/office/drawing/2010/main" Requires="a14">
          <p:sp>
            <p:nvSpPr>
              <p:cNvPr id="19" name="文本框 18"/>
              <p:cNvSpPr txBox="1"/>
              <p:nvPr/>
            </p:nvSpPr>
            <p:spPr>
              <a:xfrm>
                <a:off x="308065" y="5034821"/>
                <a:ext cx="1513235" cy="553998"/>
              </a:xfrm>
              <a:prstGeom prst="rect">
                <a:avLst/>
              </a:prstGeom>
              <a:noFill/>
            </p:spPr>
            <p:txBody>
              <a:bodyPr wrap="none" lIns="0" tIns="0" rIns="0" bIns="0" rtlCol="0">
                <a:spAutoFit/>
              </a:bodyPr>
              <a:lstStyle/>
              <a:p>
                <a:pPr algn="ctr"/>
                <a:r>
                  <a:rPr lang="en-US" altLang="zh-CN" b="1" i="1" dirty="0" smtClean="0">
                    <a:solidFill>
                      <a:srgbClr val="FF0000"/>
                    </a:solidFill>
                  </a:rPr>
                  <a:t>bicubic</a:t>
                </a:r>
              </a:p>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𝒊𝒏𝒕𝒆𝒓𝒑𝒐𝒍𝒂𝒕𝒆𝒅</m:t>
                      </m:r>
                    </m:oMath>
                  </m:oMathPara>
                </a14:m>
                <a:endParaRPr lang="zh-CN" altLang="en-US" b="1" i="1" dirty="0">
                  <a:solidFill>
                    <a:srgbClr val="FF0000"/>
                  </a:solidFill>
                </a:endParaRPr>
              </a:p>
            </p:txBody>
          </p:sp>
        </mc:Choice>
        <mc:Fallback>
          <p:sp>
            <p:nvSpPr>
              <p:cNvPr id="19" name="文本框 18"/>
              <p:cNvSpPr txBox="1">
                <a:spLocks noRot="1" noChangeAspect="1" noMove="1" noResize="1" noEditPoints="1" noAdjustHandles="1" noChangeArrowheads="1" noChangeShapeType="1" noTextEdit="1"/>
              </p:cNvSpPr>
              <p:nvPr/>
            </p:nvSpPr>
            <p:spPr>
              <a:xfrm>
                <a:off x="308065" y="5034821"/>
                <a:ext cx="1513235" cy="553998"/>
              </a:xfrm>
              <a:prstGeom prst="rect">
                <a:avLst/>
              </a:prstGeom>
              <a:blipFill>
                <a:blip r:embed="rId5"/>
                <a:stretch>
                  <a:fillRect l="-5242" t="-14286" r="-5242" b="-175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9809924"/>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randombar(horizontal)">
                                      <p:cBhvr>
                                        <p:cTn id="28" dur="500"/>
                                        <p:tgtEl>
                                          <p:spTgt spid="19"/>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randombar(horizontal)">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linds(horizontal)">
                                      <p:cBhvr>
                                        <p:cTn id="36" dur="500"/>
                                        <p:tgtEl>
                                          <p:spTgt spid="8"/>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linds(horizontal)">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randombar(horizontal)">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animBg="1"/>
      <p:bldP spid="13" grpId="0"/>
      <p:bldP spid="14" grpId="0"/>
      <p:bldP spid="15" grpId="0"/>
      <p:bldP spid="2" grpId="0" animBg="1"/>
      <p:bldP spid="16" grpId="0"/>
      <p:bldP spid="18" grpId="0" animBg="1"/>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Lap-SRN: Laplacian Pyramid Networks (CVPR, 2017)</a:t>
            </a:r>
            <a:endParaRPr lang="zh-CN" altLang="en-US" dirty="0"/>
          </a:p>
        </p:txBody>
      </p:sp>
      <p:pic>
        <p:nvPicPr>
          <p:cNvPr id="4"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1103410"/>
            <a:ext cx="7952316" cy="5616079"/>
          </a:xfrm>
          <a:prstGeom prst="rect">
            <a:avLst/>
          </a:prstGeom>
          <a:noFill/>
          <a:extLst>
            <a:ext uri="{909E8E84-426E-40DD-AFC4-6F175D3DCCD1}">
              <a14:hiddenFill xmlns:a14="http://schemas.microsoft.com/office/drawing/2010/main">
                <a:solidFill>
                  <a:srgbClr val="FFFFFF"/>
                </a:solidFill>
              </a14:hiddenFill>
            </a:ext>
          </a:extLst>
        </p:spPr>
      </p:pic>
      <p:sp>
        <p:nvSpPr>
          <p:cNvPr id="7" name="圆角矩形 6"/>
          <p:cNvSpPr/>
          <p:nvPr/>
        </p:nvSpPr>
        <p:spPr>
          <a:xfrm>
            <a:off x="5808454" y="1170738"/>
            <a:ext cx="6383546" cy="3170324"/>
          </a:xfrm>
          <a:prstGeom prst="roundRect">
            <a:avLst/>
          </a:prstGeom>
          <a:solidFill>
            <a:srgbClr val="92D050"/>
          </a:solid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800" b="1" i="1" dirty="0" smtClean="0">
                <a:solidFill>
                  <a:srgbClr val="FF0000"/>
                </a:solidFill>
              </a:rPr>
              <a:t>Loss:</a:t>
            </a:r>
          </a:p>
          <a:p>
            <a:endParaRPr kumimoji="1" lang="en-US" altLang="zh-CN" sz="2800" b="1" i="1" dirty="0">
              <a:solidFill>
                <a:srgbClr val="FF0000"/>
              </a:solidFill>
            </a:endParaRPr>
          </a:p>
          <a:p>
            <a:endParaRPr kumimoji="1" lang="en-US" altLang="zh-CN" sz="2800" b="1" i="1" dirty="0" smtClean="0">
              <a:solidFill>
                <a:srgbClr val="FF0000"/>
              </a:solidFill>
            </a:endParaRPr>
          </a:p>
          <a:p>
            <a:endParaRPr kumimoji="1" lang="en-US" altLang="zh-CN" sz="2800" b="1" i="1" dirty="0">
              <a:solidFill>
                <a:srgbClr val="FF0000"/>
              </a:solidFill>
            </a:endParaRPr>
          </a:p>
          <a:p>
            <a:endParaRPr kumimoji="1" lang="en-US" altLang="zh-CN" sz="2800" b="1" i="1" dirty="0" smtClean="0">
              <a:solidFill>
                <a:srgbClr val="FF0000"/>
              </a:solidFill>
            </a:endParaRPr>
          </a:p>
          <a:p>
            <a:endParaRPr kumimoji="1" lang="en-US" altLang="zh-CN" sz="2800" b="1" i="1" dirty="0" smtClean="0">
              <a:solidFill>
                <a:srgbClr val="FF0000"/>
              </a:solidFill>
            </a:endParaRPr>
          </a:p>
          <a:p>
            <a:endParaRPr kumimoji="1" lang="zh-CN" altLang="en-US" sz="2800" b="1" i="1" dirty="0">
              <a:solidFill>
                <a:srgbClr val="FF0000"/>
              </a:solidFill>
            </a:endParaRPr>
          </a:p>
        </p:txBody>
      </p:sp>
      <p:pic>
        <p:nvPicPr>
          <p:cNvPr id="5" name="图片 4">
            <a:extLst>
              <a:ext uri="{FF2B5EF4-FFF2-40B4-BE49-F238E27FC236}">
                <a16:creationId xmlns:a16="http://schemas.microsoft.com/office/drawing/2014/main" id="{0C902E2F-D646-FD4F-A8E6-5008FAF35B89}"/>
              </a:ext>
            </a:extLst>
          </p:cNvPr>
          <p:cNvPicPr>
            <a:picLocks noChangeAspect="1"/>
          </p:cNvPicPr>
          <p:nvPr/>
        </p:nvPicPr>
        <p:blipFill>
          <a:blip r:embed="rId4"/>
          <a:stretch>
            <a:fillRect/>
          </a:stretch>
        </p:blipFill>
        <p:spPr>
          <a:xfrm>
            <a:off x="5947017" y="1710454"/>
            <a:ext cx="6244983" cy="672885"/>
          </a:xfrm>
          <a:prstGeom prst="rect">
            <a:avLst/>
          </a:prstGeom>
        </p:spPr>
      </p:pic>
      <p:pic>
        <p:nvPicPr>
          <p:cNvPr id="9" name="图片 8">
            <a:extLst>
              <a:ext uri="{FF2B5EF4-FFF2-40B4-BE49-F238E27FC236}">
                <a16:creationId xmlns:a16="http://schemas.microsoft.com/office/drawing/2014/main" id="{0C8161EC-3042-4342-A957-73A860235E1A}"/>
              </a:ext>
            </a:extLst>
          </p:cNvPr>
          <p:cNvPicPr>
            <a:picLocks noChangeAspect="1"/>
          </p:cNvPicPr>
          <p:nvPr/>
        </p:nvPicPr>
        <p:blipFill>
          <a:blip r:embed="rId5"/>
          <a:stretch>
            <a:fillRect/>
          </a:stretch>
        </p:blipFill>
        <p:spPr>
          <a:xfrm>
            <a:off x="6652245" y="2561419"/>
            <a:ext cx="1518314" cy="303663"/>
          </a:xfrm>
          <a:prstGeom prst="rect">
            <a:avLst/>
          </a:prstGeom>
        </p:spPr>
      </p:pic>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11DC5EFC-CA07-7140-B46E-2AB650426F98}"/>
                  </a:ext>
                </a:extLst>
              </p:cNvPr>
              <p:cNvSpPr txBox="1"/>
              <p:nvPr/>
            </p:nvSpPr>
            <p:spPr>
              <a:xfrm>
                <a:off x="5947017" y="2584173"/>
                <a:ext cx="519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panose="02040503050406030204" pitchFamily="18" charset="0"/>
                        </a:rPr>
                        <m:t>其中</m:t>
                      </m:r>
                    </m:oMath>
                  </m:oMathPara>
                </a14:m>
                <a:endParaRPr kumimoji="1" lang="zh-CN" altLang="en-US" dirty="0"/>
              </a:p>
            </p:txBody>
          </p:sp>
        </mc:Choice>
        <mc:Fallback>
          <p:sp>
            <p:nvSpPr>
              <p:cNvPr id="10" name="文本框 9">
                <a:extLst>
                  <a:ext uri="{FF2B5EF4-FFF2-40B4-BE49-F238E27FC236}">
                    <a16:creationId xmlns:a16="http://schemas.microsoft.com/office/drawing/2014/main" id="{11DC5EFC-CA07-7140-B46E-2AB650426F98}"/>
                  </a:ext>
                </a:extLst>
              </p:cNvPr>
              <p:cNvSpPr txBox="1">
                <a:spLocks noRot="1" noChangeAspect="1" noMove="1" noResize="1" noEditPoints="1" noAdjustHandles="1" noChangeArrowheads="1" noChangeShapeType="1" noTextEdit="1"/>
              </p:cNvSpPr>
              <p:nvPr/>
            </p:nvSpPr>
            <p:spPr>
              <a:xfrm>
                <a:off x="5947017" y="2584173"/>
                <a:ext cx="519373" cy="276999"/>
              </a:xfrm>
              <a:prstGeom prst="rect">
                <a:avLst/>
              </a:prstGeom>
              <a:blipFill>
                <a:blip r:embed="rId6"/>
                <a:stretch>
                  <a:fillRect l="-15294" t="-8889" r="-16471" b="-288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2DE6A58F-1ADF-1140-81C6-A632E82CCD11}"/>
                  </a:ext>
                </a:extLst>
              </p:cNvPr>
              <p:cNvSpPr txBox="1"/>
              <p:nvPr/>
            </p:nvSpPr>
            <p:spPr>
              <a:xfrm>
                <a:off x="8356414" y="2586718"/>
                <a:ext cx="38359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panose="02040503050406030204" pitchFamily="18" charset="0"/>
                        </a:rPr>
                        <m:t>是</m:t>
                      </m:r>
                      <m:r>
                        <a:rPr kumimoji="1" lang="zh-CN" altLang="en-US" i="1">
                          <a:latin typeface="Cambria Math" panose="02040503050406030204" pitchFamily="18" charset="0"/>
                        </a:rPr>
                        <m:t>惩罚函数</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𝐿</m:t>
                      </m:r>
                      <m:r>
                        <a:rPr kumimoji="1" lang="en-US" altLang="zh-CN" b="0" i="1" smtClean="0">
                          <a:latin typeface="Cambria Math" panose="02040503050406030204" pitchFamily="18" charset="0"/>
                        </a:rPr>
                        <m:t>1</m:t>
                      </m:r>
                      <m:r>
                        <a:rPr kumimoji="1" lang="zh-CN" altLang="en-US" i="1">
                          <a:latin typeface="Cambria Math" panose="02040503050406030204" pitchFamily="18" charset="0"/>
                        </a:rPr>
                        <m:t>的</m:t>
                      </m:r>
                      <m:r>
                        <a:rPr kumimoji="1" lang="zh-CN" altLang="en-US" i="1" smtClean="0">
                          <a:latin typeface="Cambria Math" panose="02040503050406030204" pitchFamily="18" charset="0"/>
                        </a:rPr>
                        <m:t>变形</m:t>
                      </m:r>
                      <m:r>
                        <a:rPr kumimoji="1" lang="en-US" altLang="zh-CN" b="0" i="1" smtClean="0">
                          <a:latin typeface="Cambria Math" panose="02040503050406030204" pitchFamily="18" charset="0"/>
                        </a:rPr>
                        <m:t>)</m:t>
                      </m:r>
                      <m:r>
                        <a:rPr kumimoji="1" lang="zh-CN" altLang="en-US" i="1">
                          <a:latin typeface="Cambria Math" panose="02040503050406030204" pitchFamily="18" charset="0"/>
                        </a:rPr>
                        <m:t>，</m:t>
                      </m:r>
                      <m:r>
                        <a:rPr kumimoji="1" lang="zh-CN" altLang="en-US" b="0" i="1" smtClean="0">
                          <a:latin typeface="Cambria Math" panose="02040503050406030204" pitchFamily="18" charset="0"/>
                        </a:rPr>
                        <m:t>𝜀</m:t>
                      </m:r>
                      <m:r>
                        <a:rPr kumimoji="1" lang="zh-CN" altLang="en-US" i="1">
                          <a:latin typeface="Cambria Math" panose="02040503050406030204" pitchFamily="18" charset="0"/>
                        </a:rPr>
                        <m:t>取</m:t>
                      </m:r>
                      <m:r>
                        <a:rPr kumimoji="1" lang="en-US" altLang="zh-CN" b="0" i="1" smtClean="0">
                          <a:latin typeface="Cambria Math" panose="02040503050406030204" pitchFamily="18" charset="0"/>
                        </a:rPr>
                        <m:t>0.0001</m:t>
                      </m:r>
                      <m:r>
                        <a:rPr kumimoji="1" lang="zh-CN" altLang="en-US" b="0" i="1" smtClean="0">
                          <a:latin typeface="Cambria Math" panose="02040503050406030204" pitchFamily="18" charset="0"/>
                        </a:rPr>
                        <m:t>；</m:t>
                      </m:r>
                    </m:oMath>
                  </m:oMathPara>
                </a14:m>
                <a:endParaRPr kumimoji="1" lang="zh-CN" altLang="en-US" dirty="0"/>
              </a:p>
            </p:txBody>
          </p:sp>
        </mc:Choice>
        <mc:Fallback>
          <p:sp>
            <p:nvSpPr>
              <p:cNvPr id="11" name="文本框 10">
                <a:extLst>
                  <a:ext uri="{FF2B5EF4-FFF2-40B4-BE49-F238E27FC236}">
                    <a16:creationId xmlns:a16="http://schemas.microsoft.com/office/drawing/2014/main" id="{2DE6A58F-1ADF-1140-81C6-A632E82CCD11}"/>
                  </a:ext>
                </a:extLst>
              </p:cNvPr>
              <p:cNvSpPr txBox="1">
                <a:spLocks noRot="1" noChangeAspect="1" noMove="1" noResize="1" noEditPoints="1" noAdjustHandles="1" noChangeArrowheads="1" noChangeShapeType="1" noTextEdit="1"/>
              </p:cNvSpPr>
              <p:nvPr/>
            </p:nvSpPr>
            <p:spPr>
              <a:xfrm>
                <a:off x="8356414" y="2586718"/>
                <a:ext cx="3835987" cy="276999"/>
              </a:xfrm>
              <a:prstGeom prst="rect">
                <a:avLst/>
              </a:prstGeom>
              <a:blipFill>
                <a:blip r:embed="rId7"/>
                <a:stretch>
                  <a:fillRect l="-1590" t="-10870" r="-318" b="-347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F7A209AB-2B25-F04E-92DC-6D59D16BBC2B}"/>
                  </a:ext>
                </a:extLst>
              </p:cNvPr>
              <p:cNvSpPr txBox="1"/>
              <p:nvPr/>
            </p:nvSpPr>
            <p:spPr>
              <a:xfrm>
                <a:off x="5947017" y="3192274"/>
                <a:ext cx="647933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X</m:t>
                      </m:r>
                      <m:r>
                        <a:rPr kumimoji="1" lang="zh-CN" altLang="en-US" i="1">
                          <a:latin typeface="Cambria Math" panose="02040503050406030204" pitchFamily="18" charset="0"/>
                        </a:rPr>
                        <m:t>表示</m:t>
                      </m:r>
                      <m:r>
                        <m:rPr>
                          <m:sty m:val="p"/>
                        </m:rPr>
                        <a:rPr kumimoji="1" lang="en-US" altLang="zh-CN" i="1" smtClean="0">
                          <a:latin typeface="Cambria Math" panose="02040503050406030204" pitchFamily="18" charset="0"/>
                        </a:rPr>
                        <m:t>LR</m:t>
                      </m:r>
                      <m:r>
                        <a:rPr kumimoji="1" lang="zh-CN" altLang="en-US" b="0" i="1" smtClean="0">
                          <a:latin typeface="Cambria Math" panose="02040503050406030204" pitchFamily="18" charset="0"/>
                        </a:rPr>
                        <m:t>，</m:t>
                      </m:r>
                      <m:r>
                        <m:rPr>
                          <m:sty m:val="p"/>
                        </m:rPr>
                        <a:rPr kumimoji="1" lang="en-US" altLang="zh-CN" i="1">
                          <a:latin typeface="Cambria Math" panose="02040503050406030204" pitchFamily="18" charset="0"/>
                        </a:rPr>
                        <m:t>y</m:t>
                      </m:r>
                      <m:r>
                        <a:rPr kumimoji="1" lang="zh-CN" altLang="en-US" i="1" smtClean="0">
                          <a:latin typeface="Cambria Math" panose="02040503050406030204" pitchFamily="18" charset="0"/>
                        </a:rPr>
                        <m:t>表示</m:t>
                      </m:r>
                      <m:r>
                        <m:rPr>
                          <m:sty m:val="p"/>
                        </m:rPr>
                        <a:rPr kumimoji="1" lang="en-US" altLang="zh-CN" i="1">
                          <a:latin typeface="Cambria Math" panose="02040503050406030204" pitchFamily="18" charset="0"/>
                        </a:rPr>
                        <m:t>HR</m:t>
                      </m:r>
                      <m:r>
                        <a:rPr kumimoji="1" lang="zh-CN" altLang="en-US" b="0" i="1" smtClean="0">
                          <a:latin typeface="Cambria Math" panose="02040503050406030204" pitchFamily="18" charset="0"/>
                        </a:rPr>
                        <m:t>，</m:t>
                      </m:r>
                      <m:r>
                        <m:rPr>
                          <m:sty m:val="p"/>
                        </m:rPr>
                        <a:rPr kumimoji="1" lang="en-US" altLang="zh-CN" i="1">
                          <a:latin typeface="Cambria Math" panose="02040503050406030204" pitchFamily="18" charset="0"/>
                        </a:rPr>
                        <m:t>r</m:t>
                      </m:r>
                      <m:r>
                        <a:rPr kumimoji="1" lang="zh-CN" altLang="en-US" i="1" smtClean="0">
                          <a:latin typeface="Cambria Math" panose="02040503050406030204" pitchFamily="18" charset="0"/>
                        </a:rPr>
                        <m:t>表示</m:t>
                      </m:r>
                      <m:r>
                        <a:rPr kumimoji="1" lang="zh-CN" altLang="en-US" i="1">
                          <a:latin typeface="Cambria Math" panose="02040503050406030204" pitchFamily="18" charset="0"/>
                        </a:rPr>
                        <m:t>残差</m:t>
                      </m:r>
                      <m:r>
                        <a:rPr kumimoji="1" lang="zh-CN" altLang="en-US" b="0" i="1" smtClean="0">
                          <a:latin typeface="Cambria Math" panose="02040503050406030204" pitchFamily="18" charset="0"/>
                        </a:rPr>
                        <m:t>，</m:t>
                      </m:r>
                      <m:r>
                        <m:rPr>
                          <m:sty m:val="p"/>
                        </m:rPr>
                        <a:rPr kumimoji="1" lang="en-US" altLang="zh-CN" i="1">
                          <a:latin typeface="Cambria Math" panose="02040503050406030204" pitchFamily="18" charset="0"/>
                        </a:rPr>
                        <m:t>s</m:t>
                      </m:r>
                      <m:r>
                        <a:rPr kumimoji="1" lang="zh-CN" altLang="en-US" i="1" smtClean="0">
                          <a:latin typeface="Cambria Math" panose="02040503050406030204" pitchFamily="18" charset="0"/>
                        </a:rPr>
                        <m:t>是</m:t>
                      </m:r>
                      <m:r>
                        <a:rPr kumimoji="1" lang="zh-CN" altLang="en-US" i="1">
                          <a:latin typeface="Cambria Math" panose="02040503050406030204" pitchFamily="18" charset="0"/>
                        </a:rPr>
                        <m:t>对应</m:t>
                      </m:r>
                      <m:r>
                        <a:rPr kumimoji="1" lang="zh-CN" altLang="en-US" i="1" smtClean="0">
                          <a:latin typeface="Cambria Math" panose="02040503050406030204" pitchFamily="18" charset="0"/>
                        </a:rPr>
                        <m:t>的</m:t>
                      </m:r>
                      <m:r>
                        <a:rPr kumimoji="1" lang="zh-CN" altLang="en-US" i="1">
                          <a:latin typeface="Cambria Math" panose="02040503050406030204" pitchFamily="18" charset="0"/>
                        </a:rPr>
                        <m:t>级</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𝑁</m:t>
                      </m:r>
                      <m:r>
                        <a:rPr kumimoji="1" lang="zh-CN" altLang="en-US" i="1">
                          <a:latin typeface="Cambria Math" panose="02040503050406030204" pitchFamily="18" charset="0"/>
                        </a:rPr>
                        <m:t>是</m:t>
                      </m:r>
                      <m:r>
                        <m:rPr>
                          <m:sty m:val="p"/>
                        </m:rPr>
                        <a:rPr kumimoji="1" lang="en-US" altLang="zh-CN" i="1" smtClean="0">
                          <a:latin typeface="Cambria Math" panose="02040503050406030204" pitchFamily="18" charset="0"/>
                        </a:rPr>
                        <m:t>batch</m:t>
                      </m:r>
                      <m:r>
                        <a:rPr kumimoji="1" lang="zh-CN" altLang="en-US" i="1">
                          <a:latin typeface="Cambria Math" panose="02040503050406030204" pitchFamily="18" charset="0"/>
                        </a:rPr>
                        <m:t>大小</m:t>
                      </m:r>
                      <m:r>
                        <a:rPr kumimoji="1" lang="zh-CN" altLang="en-US" i="1" smtClean="0">
                          <a:latin typeface="Cambria Math" panose="02040503050406030204" pitchFamily="18" charset="0"/>
                        </a:rPr>
                        <m:t>，</m:t>
                      </m:r>
                    </m:oMath>
                  </m:oMathPara>
                </a14:m>
                <a:endParaRPr kumimoji="1" lang="en-US" altLang="zh-CN" i="1" dirty="0" smtClean="0">
                  <a:latin typeface="Cambria Math" panose="02040503050406030204" pitchFamily="18" charset="0"/>
                </a:endParaRPr>
              </a:p>
              <a:p>
                <a:pPr/>
                <a:r>
                  <a:rPr kumimoji="1" lang="en-US" altLang="zh-CN" b="0" dirty="0" smtClean="0"/>
                  <a:t>L</a:t>
                </a:r>
                <a14:m>
                  <m:oMath xmlns:m="http://schemas.openxmlformats.org/officeDocument/2006/math">
                    <m:r>
                      <a:rPr kumimoji="1" lang="zh-CN" altLang="en-US" i="1">
                        <a:latin typeface="Cambria Math" panose="02040503050406030204" pitchFamily="18" charset="0"/>
                      </a:rPr>
                      <m:t>是</m:t>
                    </m:r>
                    <m:r>
                      <a:rPr kumimoji="1" lang="zh-CN" altLang="en-US" i="1" smtClean="0">
                        <a:latin typeface="Cambria Math" panose="02040503050406030204" pitchFamily="18" charset="0"/>
                      </a:rPr>
                      <m:t>总</m:t>
                    </m:r>
                    <m:r>
                      <a:rPr kumimoji="1" lang="zh-CN" altLang="en-US" i="1">
                        <a:latin typeface="Cambria Math" panose="02040503050406030204" pitchFamily="18" charset="0"/>
                      </a:rPr>
                      <m:t>的</m:t>
                    </m:r>
                    <m:r>
                      <a:rPr kumimoji="1" lang="zh-CN" altLang="en-US" i="1" smtClean="0">
                        <a:latin typeface="Cambria Math" panose="02040503050406030204" pitchFamily="18" charset="0"/>
                      </a:rPr>
                      <m:t>级</m:t>
                    </m:r>
                    <m:r>
                      <a:rPr kumimoji="1" lang="zh-CN" altLang="en-US" i="1">
                        <a:latin typeface="Cambria Math" panose="02040503050406030204" pitchFamily="18" charset="0"/>
                      </a:rPr>
                      <m:t>数</m:t>
                    </m:r>
                    <m:r>
                      <a:rPr kumimoji="1" lang="zh-CN" altLang="en-US" b="0" i="1" smtClean="0">
                        <a:latin typeface="Cambria Math" panose="02040503050406030204" pitchFamily="18" charset="0"/>
                      </a:rPr>
                      <m:t>；</m:t>
                    </m:r>
                  </m:oMath>
                </a14:m>
                <a:endParaRPr kumimoji="1" lang="zh-CN" altLang="en-US" dirty="0"/>
              </a:p>
            </p:txBody>
          </p:sp>
        </mc:Choice>
        <mc:Fallback>
          <p:sp>
            <p:nvSpPr>
              <p:cNvPr id="12" name="文本框 11">
                <a:extLst>
                  <a:ext uri="{FF2B5EF4-FFF2-40B4-BE49-F238E27FC236}">
                    <a16:creationId xmlns:a16="http://schemas.microsoft.com/office/drawing/2014/main" id="{F7A209AB-2B25-F04E-92DC-6D59D16BBC2B}"/>
                  </a:ext>
                </a:extLst>
              </p:cNvPr>
              <p:cNvSpPr txBox="1">
                <a:spLocks noRot="1" noChangeAspect="1" noMove="1" noResize="1" noEditPoints="1" noAdjustHandles="1" noChangeArrowheads="1" noChangeShapeType="1" noTextEdit="1"/>
              </p:cNvSpPr>
              <p:nvPr/>
            </p:nvSpPr>
            <p:spPr>
              <a:xfrm>
                <a:off x="5947017" y="3192274"/>
                <a:ext cx="6479338" cy="553998"/>
              </a:xfrm>
              <a:prstGeom prst="rect">
                <a:avLst/>
              </a:prstGeom>
              <a:blipFill>
                <a:blip r:embed="rId8"/>
                <a:stretch>
                  <a:fillRect l="-2260" t="-6593" b="-241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3259044"/>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par>
                                <p:cTn id="20" presetID="14" presetClass="entr" presetSubtype="1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en-US" altLang="zh-CN" dirty="0"/>
          </a:p>
          <a:p>
            <a:endParaRPr lang="zh-CN" altLang="en-US" dirty="0"/>
          </a:p>
        </p:txBody>
      </p:sp>
      <p:sp>
        <p:nvSpPr>
          <p:cNvPr id="3" name="标题 2"/>
          <p:cNvSpPr>
            <a:spLocks noGrp="1"/>
          </p:cNvSpPr>
          <p:nvPr>
            <p:ph type="title"/>
          </p:nvPr>
        </p:nvSpPr>
        <p:spPr>
          <a:xfrm>
            <a:off x="321732" y="319558"/>
            <a:ext cx="11984568" cy="673100"/>
          </a:xfrm>
        </p:spPr>
        <p:txBody>
          <a:bodyPr/>
          <a:lstStyle/>
          <a:p>
            <a:r>
              <a:rPr lang="en-US" altLang="zh-CN" dirty="0" smtClean="0">
                <a:effectLst/>
              </a:rPr>
              <a:t>Dense-Net</a:t>
            </a:r>
            <a:r>
              <a:rPr lang="en-US" altLang="zh-CN" dirty="0">
                <a:effectLst/>
              </a:rPr>
              <a:t>: Densely Connected ConvNet </a:t>
            </a:r>
            <a:r>
              <a:rPr lang="en-US" altLang="zh-CN" dirty="0" smtClean="0">
                <a:effectLst/>
              </a:rPr>
              <a:t>(CVPR, 2017)</a:t>
            </a:r>
            <a:endParaRPr lang="zh-CN" altLang="en-US" dirty="0"/>
          </a:p>
        </p:txBody>
      </p:sp>
      <p:pic>
        <p:nvPicPr>
          <p:cNvPr id="4098"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236" y="1585334"/>
            <a:ext cx="6552459" cy="470116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stretch>
            <a:fillRect/>
          </a:stretch>
        </p:blipFill>
        <p:spPr>
          <a:xfrm>
            <a:off x="1080027" y="2568575"/>
            <a:ext cx="10048875" cy="2228850"/>
          </a:xfrm>
          <a:prstGeom prst="rect">
            <a:avLst/>
          </a:prstGeom>
        </p:spPr>
      </p:pic>
    </p:spTree>
    <p:extLst>
      <p:ext uri="{BB962C8B-B14F-4D97-AF65-F5344CB8AC3E}">
        <p14:creationId xmlns:p14="http://schemas.microsoft.com/office/powerpoint/2010/main" val="393819685"/>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RDN: Residual Dense Network (CVPR, </a:t>
            </a:r>
            <a:r>
              <a:rPr lang="en-US" altLang="zh-CN" dirty="0" smtClean="0"/>
              <a:t>2018)</a:t>
            </a:r>
            <a:endParaRPr lang="zh-CN" altLang="en-US" dirty="0"/>
          </a:p>
        </p:txBody>
      </p:sp>
      <p:pic>
        <p:nvPicPr>
          <p:cNvPr id="4" name="图片 3"/>
          <p:cNvPicPr>
            <a:picLocks noChangeAspect="1"/>
          </p:cNvPicPr>
          <p:nvPr/>
        </p:nvPicPr>
        <p:blipFill>
          <a:blip r:embed="rId3"/>
          <a:stretch>
            <a:fillRect/>
          </a:stretch>
        </p:blipFill>
        <p:spPr>
          <a:xfrm>
            <a:off x="1248303" y="4039809"/>
            <a:ext cx="9305925" cy="2209800"/>
          </a:xfrm>
          <a:prstGeom prst="rect">
            <a:avLst/>
          </a:prstGeom>
        </p:spPr>
      </p:pic>
      <p:pic>
        <p:nvPicPr>
          <p:cNvPr id="5" name="图片 4"/>
          <p:cNvPicPr>
            <a:picLocks noChangeAspect="1"/>
          </p:cNvPicPr>
          <p:nvPr/>
        </p:nvPicPr>
        <p:blipFill>
          <a:blip r:embed="rId4"/>
          <a:stretch>
            <a:fillRect/>
          </a:stretch>
        </p:blipFill>
        <p:spPr>
          <a:xfrm>
            <a:off x="118533" y="1328813"/>
            <a:ext cx="4933950" cy="2114550"/>
          </a:xfrm>
          <a:prstGeom prst="rect">
            <a:avLst/>
          </a:prstGeom>
        </p:spPr>
      </p:pic>
      <p:pic>
        <p:nvPicPr>
          <p:cNvPr id="6" name="图片 5"/>
          <p:cNvPicPr>
            <a:picLocks noChangeAspect="1"/>
          </p:cNvPicPr>
          <p:nvPr/>
        </p:nvPicPr>
        <p:blipFill>
          <a:blip r:embed="rId5"/>
          <a:stretch>
            <a:fillRect/>
          </a:stretch>
        </p:blipFill>
        <p:spPr>
          <a:xfrm>
            <a:off x="6618060" y="1638375"/>
            <a:ext cx="4819650" cy="1495425"/>
          </a:xfrm>
          <a:prstGeom prst="rect">
            <a:avLst/>
          </a:prstGeom>
        </p:spPr>
      </p:pic>
    </p:spTree>
    <p:extLst>
      <p:ext uri="{BB962C8B-B14F-4D97-AF65-F5344CB8AC3E}">
        <p14:creationId xmlns:p14="http://schemas.microsoft.com/office/powerpoint/2010/main" val="1372264085"/>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209361" y="6567320"/>
            <a:ext cx="6923456" cy="3107975"/>
          </a:xfrm>
        </p:spPr>
        <p:txBody>
          <a:bodyPr/>
          <a:lstStyle/>
          <a:p>
            <a:endParaRPr lang="en-US" altLang="zh-CN" dirty="0"/>
          </a:p>
          <a:p>
            <a:endParaRPr lang="zh-CN" altLang="en-US" dirty="0"/>
          </a:p>
        </p:txBody>
      </p:sp>
      <p:sp>
        <p:nvSpPr>
          <p:cNvPr id="3" name="标题 2"/>
          <p:cNvSpPr>
            <a:spLocks noGrp="1"/>
          </p:cNvSpPr>
          <p:nvPr>
            <p:ph type="title"/>
          </p:nvPr>
        </p:nvSpPr>
        <p:spPr/>
        <p:txBody>
          <a:bodyPr/>
          <a:lstStyle/>
          <a:p>
            <a:r>
              <a:rPr lang="en-US" altLang="zh-CN" dirty="0"/>
              <a:t>SRGAN: </a:t>
            </a:r>
            <a:r>
              <a:rPr lang="en-US" altLang="zh-CN" dirty="0" smtClean="0"/>
              <a:t>SISR Using GAN </a:t>
            </a:r>
            <a:r>
              <a:rPr lang="en-US" altLang="zh-CN" dirty="0"/>
              <a:t>(CVPR, </a:t>
            </a:r>
            <a:r>
              <a:rPr lang="en-US" altLang="zh-CN" dirty="0" smtClean="0"/>
              <a:t>2017)</a:t>
            </a:r>
            <a:endParaRPr lang="zh-CN" altLang="en-US" dirty="0"/>
          </a:p>
        </p:txBody>
      </p:sp>
      <p:pic>
        <p:nvPicPr>
          <p:cNvPr id="5122"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1174646"/>
            <a:ext cx="9573181" cy="507845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638800" y="4381500"/>
            <a:ext cx="65" cy="276999"/>
          </a:xfrm>
          <a:prstGeom prst="rect">
            <a:avLst/>
          </a:prstGeom>
          <a:noFill/>
        </p:spPr>
        <p:txBody>
          <a:bodyPr wrap="none" lIns="0" tIns="0" rIns="0" bIns="0" rtlCol="0">
            <a:spAutoFit/>
          </a:bodyPr>
          <a:lstStyle/>
          <a:p>
            <a:endParaRPr lang="zh-CN" altLang="en-US" dirty="0"/>
          </a:p>
        </p:txBody>
      </p:sp>
      <p:sp>
        <p:nvSpPr>
          <p:cNvPr id="7" name="圆角矩形 6"/>
          <p:cNvSpPr/>
          <p:nvPr/>
        </p:nvSpPr>
        <p:spPr>
          <a:xfrm>
            <a:off x="5606179" y="1082400"/>
            <a:ext cx="6383546" cy="3388842"/>
          </a:xfrm>
          <a:prstGeom prst="roundRect">
            <a:avLst/>
          </a:prstGeom>
          <a:solidFill>
            <a:srgbClr val="92D050"/>
          </a:solid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800" b="1" i="1" dirty="0" smtClean="0">
                <a:solidFill>
                  <a:srgbClr val="FF0000"/>
                </a:solidFill>
              </a:rPr>
              <a:t>Loss:</a:t>
            </a:r>
          </a:p>
          <a:p>
            <a:endParaRPr kumimoji="1" lang="en-US" altLang="zh-CN" sz="2800" b="1" i="1" dirty="0">
              <a:solidFill>
                <a:srgbClr val="FF0000"/>
              </a:solidFill>
            </a:endParaRPr>
          </a:p>
          <a:p>
            <a:endParaRPr kumimoji="1" lang="en-US" altLang="zh-CN" sz="2800" b="1" i="1" dirty="0" smtClean="0">
              <a:solidFill>
                <a:srgbClr val="FF0000"/>
              </a:solidFill>
            </a:endParaRPr>
          </a:p>
          <a:p>
            <a:endParaRPr kumimoji="1" lang="en-US" altLang="zh-CN" sz="2800" b="1" i="1" dirty="0">
              <a:solidFill>
                <a:srgbClr val="FF0000"/>
              </a:solidFill>
            </a:endParaRPr>
          </a:p>
          <a:p>
            <a:endParaRPr kumimoji="1" lang="en-US" altLang="zh-CN" sz="2800" b="1" i="1" dirty="0" smtClean="0">
              <a:solidFill>
                <a:srgbClr val="FF0000"/>
              </a:solidFill>
            </a:endParaRPr>
          </a:p>
          <a:p>
            <a:endParaRPr kumimoji="1" lang="en-US" altLang="zh-CN" sz="2800" b="1" i="1" dirty="0" smtClean="0">
              <a:solidFill>
                <a:srgbClr val="FF0000"/>
              </a:solidFill>
            </a:endParaRPr>
          </a:p>
          <a:p>
            <a:endParaRPr kumimoji="1" lang="zh-CN" altLang="en-US" sz="2800" b="1" i="1" dirty="0">
              <a:solidFill>
                <a:srgbClr val="FF0000"/>
              </a:solidFill>
            </a:endParaRPr>
          </a:p>
        </p:txBody>
      </p:sp>
      <p:pic>
        <p:nvPicPr>
          <p:cNvPr id="1028" name="Picture 4"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3714" y="1635037"/>
            <a:ext cx="5153025" cy="15621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F7A209AB-2B25-F04E-92DC-6D59D16BBC2B}"/>
                  </a:ext>
                </a:extLst>
              </p:cNvPr>
              <p:cNvSpPr txBox="1"/>
              <p:nvPr/>
            </p:nvSpPr>
            <p:spPr>
              <a:xfrm>
                <a:off x="6077465" y="3281892"/>
                <a:ext cx="591226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𝑐𝑜𝑛𝑡𝑒𝑛𝑡</m:t>
                      </m:r>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𝑙𝑜𝑠𝑠</m:t>
                      </m:r>
                      <m:r>
                        <a:rPr kumimoji="1" lang="en-US" altLang="zh-CN" b="0" i="1" smtClean="0">
                          <a:latin typeface="Cambria Math" panose="02040503050406030204" pitchFamily="18" charset="0"/>
                        </a:rPr>
                        <m:t> </m:t>
                      </m:r>
                      <m:r>
                        <m:rPr>
                          <m:sty m:val="p"/>
                        </m:rPr>
                        <a:rPr kumimoji="1" lang="en-US" altLang="zh-CN" b="0" i="0" smtClean="0">
                          <a:latin typeface="Cambria Math" panose="02040503050406030204" pitchFamily="18" charset="0"/>
                        </a:rPr>
                        <m:t>can</m:t>
                      </m:r>
                      <m:r>
                        <a:rPr kumimoji="1" lang="en-US" altLang="zh-CN" b="0" i="0" smtClean="0">
                          <a:latin typeface="Cambria Math" panose="02040503050406030204" pitchFamily="18" charset="0"/>
                        </a:rPr>
                        <m:t> </m:t>
                      </m:r>
                      <m:r>
                        <m:rPr>
                          <m:sty m:val="p"/>
                        </m:rPr>
                        <a:rPr kumimoji="1" lang="en-US" altLang="zh-CN" b="0" i="0" smtClean="0">
                          <a:latin typeface="Cambria Math" panose="02040503050406030204" pitchFamily="18" charset="0"/>
                        </a:rPr>
                        <m:t>be</m:t>
                      </m:r>
                      <m:r>
                        <a:rPr kumimoji="1" lang="en-US" altLang="zh-CN" b="0" i="0" smtClean="0">
                          <a:latin typeface="Cambria Math" panose="02040503050406030204" pitchFamily="18" charset="0"/>
                        </a:rPr>
                        <m:t> </m:t>
                      </m:r>
                      <m:r>
                        <m:rPr>
                          <m:sty m:val="p"/>
                        </m:rPr>
                        <a:rPr kumimoji="1" lang="en-US" altLang="zh-CN" b="0" i="0" smtClean="0">
                          <a:solidFill>
                            <a:srgbClr val="FF0000"/>
                          </a:solidFill>
                          <a:latin typeface="Cambria Math" panose="02040503050406030204" pitchFamily="18" charset="0"/>
                        </a:rPr>
                        <m:t>MSELoss</m:t>
                      </m:r>
                      <m:r>
                        <a:rPr kumimoji="1" lang="en-US" altLang="zh-CN" b="0" i="0" smtClean="0">
                          <a:solidFill>
                            <a:srgbClr val="FF0000"/>
                          </a:solidFill>
                          <a:latin typeface="Cambria Math" panose="02040503050406030204" pitchFamily="18" charset="0"/>
                        </a:rPr>
                        <m:t> </m:t>
                      </m:r>
                      <m:r>
                        <m:rPr>
                          <m:sty m:val="p"/>
                        </m:rPr>
                        <a:rPr kumimoji="1" lang="en-US" altLang="zh-CN" b="0" i="0" smtClean="0">
                          <a:latin typeface="Cambria Math" panose="02040503050406030204" pitchFamily="18" charset="0"/>
                        </a:rPr>
                        <m:t>or</m:t>
                      </m:r>
                      <m:r>
                        <a:rPr kumimoji="1" lang="en-US" altLang="zh-CN" b="0" i="0" smtClean="0">
                          <a:latin typeface="Cambria Math" panose="02040503050406030204" pitchFamily="18" charset="0"/>
                        </a:rPr>
                        <m:t> </m:t>
                      </m:r>
                      <m:r>
                        <m:rPr>
                          <m:sty m:val="p"/>
                        </m:rPr>
                        <a:rPr kumimoji="1" lang="en-US" altLang="zh-CN" b="0" i="0" smtClean="0">
                          <a:latin typeface="Cambria Math" panose="02040503050406030204" pitchFamily="18" charset="0"/>
                        </a:rPr>
                        <m:t>VGG</m:t>
                      </m:r>
                      <m:r>
                        <a:rPr kumimoji="1" lang="en-US" altLang="zh-CN" b="0" i="0" smtClean="0">
                          <a:latin typeface="Cambria Math" panose="02040503050406030204" pitchFamily="18" charset="0"/>
                        </a:rPr>
                        <m:t> </m:t>
                      </m:r>
                      <m:r>
                        <m:rPr>
                          <m:sty m:val="p"/>
                        </m:rPr>
                        <a:rPr kumimoji="1" lang="en-US" altLang="zh-CN" b="0" i="0" smtClean="0">
                          <a:latin typeface="Cambria Math" panose="02040503050406030204" pitchFamily="18" charset="0"/>
                        </a:rPr>
                        <m:t>based</m:t>
                      </m:r>
                      <m:r>
                        <a:rPr kumimoji="1" lang="en-US" altLang="zh-CN" b="0" i="0" smtClean="0">
                          <a:latin typeface="Cambria Math" panose="02040503050406030204" pitchFamily="18" charset="0"/>
                        </a:rPr>
                        <m:t> </m:t>
                      </m:r>
                      <m:r>
                        <m:rPr>
                          <m:sty m:val="p"/>
                        </m:rPr>
                        <a:rPr kumimoji="1" lang="en-US" altLang="zh-CN" b="0" i="0" smtClean="0">
                          <a:solidFill>
                            <a:srgbClr val="FF0000"/>
                          </a:solidFill>
                          <a:latin typeface="Cambria Math" panose="02040503050406030204" pitchFamily="18" charset="0"/>
                        </a:rPr>
                        <m:t>Perceptual</m:t>
                      </m:r>
                      <m:r>
                        <a:rPr kumimoji="1" lang="en-US" altLang="zh-CN" b="0" i="0" smtClean="0">
                          <a:solidFill>
                            <a:srgbClr val="FF0000"/>
                          </a:solidFill>
                          <a:latin typeface="Cambria Math" panose="02040503050406030204" pitchFamily="18" charset="0"/>
                        </a:rPr>
                        <m:t> </m:t>
                      </m:r>
                      <m:r>
                        <m:rPr>
                          <m:sty m:val="p"/>
                        </m:rPr>
                        <a:rPr kumimoji="1" lang="en-US" altLang="zh-CN" b="0" i="0" smtClean="0">
                          <a:solidFill>
                            <a:srgbClr val="FF0000"/>
                          </a:solidFill>
                          <a:latin typeface="Cambria Math" panose="02040503050406030204" pitchFamily="18" charset="0"/>
                        </a:rPr>
                        <m:t>lo</m:t>
                      </m:r>
                      <m:r>
                        <m:rPr>
                          <m:sty m:val="p"/>
                        </m:rPr>
                        <a:rPr kumimoji="1" lang="en-US" altLang="zh-CN" i="1">
                          <a:solidFill>
                            <a:srgbClr val="FF0000"/>
                          </a:solidFill>
                          <a:latin typeface="Cambria Math" panose="02040503050406030204" pitchFamily="18" charset="0"/>
                        </a:rPr>
                        <m:t>ss</m:t>
                      </m:r>
                    </m:oMath>
                  </m:oMathPara>
                </a14:m>
                <a:endParaRPr kumimoji="1" lang="en-US" altLang="zh-CN" dirty="0" smtClean="0">
                  <a:solidFill>
                    <a:srgbClr val="FF0000"/>
                  </a:solidFill>
                </a:endParaRPr>
              </a:p>
              <a:p>
                <a:pPr/>
                <a:endParaRPr kumimoji="1" lang="zh-CN" altLang="en-US" dirty="0"/>
              </a:p>
            </p:txBody>
          </p:sp>
        </mc:Choice>
        <mc:Fallback>
          <p:sp>
            <p:nvSpPr>
              <p:cNvPr id="9" name="文本框 8">
                <a:extLst>
                  <a:ext uri="{FF2B5EF4-FFF2-40B4-BE49-F238E27FC236}">
                    <a16:creationId xmlns:a16="http://schemas.microsoft.com/office/drawing/2014/main" id="{F7A209AB-2B25-F04E-92DC-6D59D16BBC2B}"/>
                  </a:ext>
                </a:extLst>
              </p:cNvPr>
              <p:cNvSpPr txBox="1">
                <a:spLocks noRot="1" noChangeAspect="1" noMove="1" noResize="1" noEditPoints="1" noAdjustHandles="1" noChangeArrowheads="1" noChangeShapeType="1" noTextEdit="1"/>
              </p:cNvSpPr>
              <p:nvPr/>
            </p:nvSpPr>
            <p:spPr>
              <a:xfrm>
                <a:off x="6077465" y="3281892"/>
                <a:ext cx="5912260" cy="553998"/>
              </a:xfrm>
              <a:prstGeom prst="rect">
                <a:avLst/>
              </a:prstGeom>
              <a:blipFill>
                <a:blip r:embed="rId5"/>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6"/>
          <a:stretch>
            <a:fillRect/>
          </a:stretch>
        </p:blipFill>
        <p:spPr>
          <a:xfrm>
            <a:off x="677766" y="1082400"/>
            <a:ext cx="11311959" cy="5170703"/>
          </a:xfrm>
          <a:prstGeom prst="rect">
            <a:avLst/>
          </a:prstGeom>
        </p:spPr>
      </p:pic>
    </p:spTree>
    <p:extLst>
      <p:ext uri="{BB962C8B-B14F-4D97-AF65-F5344CB8AC3E}">
        <p14:creationId xmlns:p14="http://schemas.microsoft.com/office/powerpoint/2010/main" val="3792822440"/>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randombar(horizontal)">
                                      <p:cBhvr>
                                        <p:cTn id="13" dur="500"/>
                                        <p:tgtEl>
                                          <p:spTgt spid="102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en-US" altLang="zh-CN" dirty="0" smtClean="0"/>
              <a:t>Perceptual Loss</a:t>
            </a:r>
          </a:p>
          <a:p>
            <a:pPr>
              <a:lnSpc>
                <a:spcPct val="150000"/>
              </a:lnSpc>
            </a:pPr>
            <a:r>
              <a:rPr lang="en-US" altLang="zh-CN" dirty="0" smtClean="0"/>
              <a:t>Facial </a:t>
            </a:r>
            <a:r>
              <a:rPr lang="en-US" altLang="zh-CN" dirty="0"/>
              <a:t>Images</a:t>
            </a:r>
          </a:p>
          <a:p>
            <a:pPr lvl="1">
              <a:lnSpc>
                <a:spcPct val="150000"/>
              </a:lnSpc>
            </a:pPr>
            <a:r>
              <a:rPr lang="en-US" altLang="zh-CN" dirty="0"/>
              <a:t>18: SR very-low image with Supplementary Attributes</a:t>
            </a:r>
          </a:p>
          <a:p>
            <a:pPr lvl="1"/>
            <a:r>
              <a:rPr lang="en-US" altLang="zh-CN" dirty="0" smtClean="0"/>
              <a:t>18</a:t>
            </a:r>
            <a:r>
              <a:rPr lang="en-US" altLang="zh-CN" dirty="0"/>
              <a:t>: SFAN: Landmark localization &amp; SR real-world faces in arbitrary poses</a:t>
            </a:r>
          </a:p>
          <a:p>
            <a:pPr>
              <a:lnSpc>
                <a:spcPct val="150000"/>
              </a:lnSpc>
            </a:pPr>
            <a:r>
              <a:rPr lang="en-US" altLang="zh-CN" dirty="0"/>
              <a:t>SR under Multiple Degradations</a:t>
            </a:r>
          </a:p>
          <a:p>
            <a:r>
              <a:rPr lang="en-US" altLang="zh-CN" dirty="0"/>
              <a:t>Realistic Texture Recovering</a:t>
            </a:r>
          </a:p>
          <a:p>
            <a:pPr lvl="1">
              <a:lnSpc>
                <a:spcPct val="150000"/>
              </a:lnSpc>
            </a:pPr>
            <a:r>
              <a:rPr lang="en-US" altLang="zh-CN" dirty="0"/>
              <a:t>FSR-GAN</a:t>
            </a:r>
          </a:p>
          <a:p>
            <a:pPr lvl="1"/>
            <a:r>
              <a:rPr lang="en-US" altLang="zh-CN" dirty="0"/>
              <a:t>SFT-GAN</a:t>
            </a:r>
          </a:p>
          <a:p>
            <a:endParaRPr lang="en-US" altLang="zh-CN" b="0" dirty="0"/>
          </a:p>
          <a:p>
            <a:endParaRPr lang="en-US" altLang="zh-CN" b="0" dirty="0"/>
          </a:p>
        </p:txBody>
      </p:sp>
      <p:sp>
        <p:nvSpPr>
          <p:cNvPr id="3" name="标题 2"/>
          <p:cNvSpPr>
            <a:spLocks noGrp="1"/>
          </p:cNvSpPr>
          <p:nvPr>
            <p:ph type="title"/>
          </p:nvPr>
        </p:nvSpPr>
        <p:spPr/>
        <p:txBody>
          <a:bodyPr/>
          <a:lstStyle/>
          <a:p>
            <a:r>
              <a:rPr lang="en-US" altLang="zh-CN" dirty="0" smtClean="0"/>
              <a:t>Application Specific Method</a:t>
            </a:r>
            <a:endParaRPr lang="zh-CN" altLang="en-US" dirty="0"/>
          </a:p>
        </p:txBody>
      </p:sp>
    </p:spTree>
    <p:extLst>
      <p:ext uri="{BB962C8B-B14F-4D97-AF65-F5344CB8AC3E}">
        <p14:creationId xmlns:p14="http://schemas.microsoft.com/office/powerpoint/2010/main" val="2596110118"/>
      </p:ext>
    </p:extLst>
  </p:cSld>
  <p:clrMapOvr>
    <a:masterClrMapping/>
  </p:clrMapOvr>
  <p:transition spd="med">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SR with Supplementary Attributes (CPVR, 2018)</a:t>
            </a:r>
            <a:endParaRPr lang="zh-CN" altLang="en-US" dirty="0"/>
          </a:p>
        </p:txBody>
      </p:sp>
      <p:pic>
        <p:nvPicPr>
          <p:cNvPr id="4" name="图片 3"/>
          <p:cNvPicPr>
            <a:picLocks noChangeAspect="1"/>
          </p:cNvPicPr>
          <p:nvPr/>
        </p:nvPicPr>
        <p:blipFill>
          <a:blip r:embed="rId3"/>
          <a:stretch>
            <a:fillRect/>
          </a:stretch>
        </p:blipFill>
        <p:spPr>
          <a:xfrm>
            <a:off x="914324" y="1430770"/>
            <a:ext cx="9787618" cy="4782042"/>
          </a:xfrm>
          <a:prstGeom prst="rect">
            <a:avLst/>
          </a:prstGeom>
        </p:spPr>
      </p:pic>
      <p:pic>
        <p:nvPicPr>
          <p:cNvPr id="6" name="图片 5"/>
          <p:cNvPicPr>
            <a:picLocks noChangeAspect="1"/>
          </p:cNvPicPr>
          <p:nvPr/>
        </p:nvPicPr>
        <p:blipFill>
          <a:blip r:embed="rId4"/>
          <a:stretch>
            <a:fillRect/>
          </a:stretch>
        </p:blipFill>
        <p:spPr>
          <a:xfrm>
            <a:off x="321733" y="2102528"/>
            <a:ext cx="11553825" cy="3438525"/>
          </a:xfrm>
          <a:prstGeom prst="rect">
            <a:avLst/>
          </a:prstGeom>
        </p:spPr>
      </p:pic>
    </p:spTree>
    <p:extLst>
      <p:ext uri="{BB962C8B-B14F-4D97-AF65-F5344CB8AC3E}">
        <p14:creationId xmlns:p14="http://schemas.microsoft.com/office/powerpoint/2010/main" val="1243408806"/>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321733" y="2002381"/>
            <a:ext cx="11599863" cy="2675437"/>
          </a:xfrm>
          <a:prstGeom prst="rect">
            <a:avLst/>
          </a:prstGeom>
        </p:spPr>
      </p:pic>
      <p:sp>
        <p:nvSpPr>
          <p:cNvPr id="3" name="标题 2"/>
          <p:cNvSpPr>
            <a:spLocks noGrp="1"/>
          </p:cNvSpPr>
          <p:nvPr>
            <p:ph type="title"/>
          </p:nvPr>
        </p:nvSpPr>
        <p:spPr>
          <a:xfrm>
            <a:off x="321732" y="319558"/>
            <a:ext cx="11870267" cy="673100"/>
          </a:xfrm>
        </p:spPr>
        <p:txBody>
          <a:bodyPr/>
          <a:lstStyle/>
          <a:p>
            <a:r>
              <a:rPr lang="en-US" altLang="zh-CN" sz="2800" dirty="0"/>
              <a:t>Super-FAN: Landmark </a:t>
            </a:r>
            <a:r>
              <a:rPr lang="en-US" altLang="zh-CN" sz="2800" dirty="0" smtClean="0"/>
              <a:t>Localization &amp; SR Real faces (CVPR, 2018)</a:t>
            </a:r>
            <a:endParaRPr lang="zh-CN" altLang="en-US" sz="2800" dirty="0"/>
          </a:p>
        </p:txBody>
      </p:sp>
    </p:spTree>
    <p:extLst>
      <p:ext uri="{BB962C8B-B14F-4D97-AF65-F5344CB8AC3E}">
        <p14:creationId xmlns:p14="http://schemas.microsoft.com/office/powerpoint/2010/main" val="4049585998"/>
      </p:ext>
    </p:extLst>
  </p:cSld>
  <p:clrMapOvr>
    <a:masterClrMapping/>
  </p:clrMapOvr>
  <p:transition spd="med">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en-US" altLang="zh-CN" dirty="0" smtClean="0"/>
              <a:t>Problem </a:t>
            </a:r>
            <a:r>
              <a:rPr lang="en-US" altLang="zh-CN" dirty="0"/>
              <a:t>Setting</a:t>
            </a:r>
          </a:p>
          <a:p>
            <a:r>
              <a:rPr lang="en-US" altLang="zh-CN" dirty="0"/>
              <a:t>Deep Learning based Method</a:t>
            </a:r>
          </a:p>
          <a:p>
            <a:pPr lvl="1"/>
            <a:r>
              <a:rPr lang="en-US" altLang="zh-CN" dirty="0"/>
              <a:t>General Purpose</a:t>
            </a:r>
          </a:p>
          <a:p>
            <a:pPr lvl="1"/>
            <a:r>
              <a:rPr lang="en-US" altLang="zh-CN" dirty="0"/>
              <a:t>Application Specific</a:t>
            </a:r>
          </a:p>
          <a:p>
            <a:r>
              <a:rPr lang="en" altLang="zh-CN" dirty="0">
                <a:effectLst>
                  <a:outerShdw blurRad="38100" dist="38100" dir="2700000" algn="tl">
                    <a:srgbClr val="000000">
                      <a:alpha val="43137"/>
                    </a:srgbClr>
                  </a:outerShdw>
                </a:effectLst>
              </a:rPr>
              <a:t>Re-implementation</a:t>
            </a:r>
          </a:p>
          <a:p>
            <a:pPr lvl="1"/>
            <a:r>
              <a:rPr lang="en" altLang="zh-CN" dirty="0">
                <a:effectLst>
                  <a:outerShdw blurRad="38100" dist="38100" dir="2700000" algn="tl">
                    <a:srgbClr val="000000">
                      <a:alpha val="43137"/>
                    </a:srgbClr>
                  </a:outerShdw>
                </a:effectLst>
              </a:rPr>
              <a:t>Re-implementation of </a:t>
            </a:r>
            <a:r>
              <a:rPr lang="en" altLang="zh-CN" dirty="0" smtClean="0">
                <a:effectLst>
                  <a:outerShdw blurRad="38100" dist="38100" dir="2700000" algn="tl">
                    <a:srgbClr val="000000">
                      <a:alpha val="43137"/>
                    </a:srgbClr>
                  </a:outerShdw>
                </a:effectLst>
              </a:rPr>
              <a:t>ESPCN (from CPVR, 2016)</a:t>
            </a:r>
            <a:endParaRPr lang="en" altLang="zh-CN" dirty="0">
              <a:effectLst>
                <a:outerShdw blurRad="38100" dist="38100" dir="2700000" algn="tl">
                  <a:srgbClr val="000000">
                    <a:alpha val="43137"/>
                  </a:srgbClr>
                </a:outerShdw>
              </a:effectLst>
            </a:endParaRPr>
          </a:p>
          <a:p>
            <a:r>
              <a:rPr lang="en-US" altLang="zh-CN" dirty="0"/>
              <a:t>Future Direction</a:t>
            </a:r>
          </a:p>
          <a:p>
            <a:r>
              <a:rPr lang="en-US" altLang="zh-CN" dirty="0"/>
              <a:t>Reference</a:t>
            </a:r>
          </a:p>
        </p:txBody>
      </p:sp>
      <p:sp>
        <p:nvSpPr>
          <p:cNvPr id="3" name="标题 2"/>
          <p:cNvSpPr>
            <a:spLocks noGrp="1"/>
          </p:cNvSpPr>
          <p:nvPr>
            <p:ph type="title"/>
          </p:nvPr>
        </p:nvSpPr>
        <p:spPr/>
        <p:txBody>
          <a:bodyPr/>
          <a:lstStyle/>
          <a:p>
            <a:r>
              <a:rPr lang="en-US" altLang="zh-CN" dirty="0"/>
              <a:t>Outline</a:t>
            </a:r>
            <a:endParaRPr lang="zh-CN" altLang="en-US" dirty="0"/>
          </a:p>
        </p:txBody>
      </p:sp>
    </p:spTree>
    <p:extLst>
      <p:ext uri="{BB962C8B-B14F-4D97-AF65-F5344CB8AC3E}">
        <p14:creationId xmlns:p14="http://schemas.microsoft.com/office/powerpoint/2010/main" val="2578746840"/>
      </p:ext>
    </p:extLst>
  </p:cSld>
  <p:clrMapOvr>
    <a:masterClrMapping/>
  </p:clrMapOvr>
  <p:transition spd="med">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1733" y="319558"/>
            <a:ext cx="11582400" cy="673100"/>
          </a:xfrm>
        </p:spPr>
        <p:txBody>
          <a:bodyPr/>
          <a:lstStyle/>
          <a:p>
            <a:r>
              <a:rPr lang="en-US" altLang="zh-CN" dirty="0" smtClean="0"/>
              <a:t>A Single SR Net for Multiple Degradations (CVPR, 2018)</a:t>
            </a:r>
            <a:endParaRPr lang="zh-CN" altLang="en-US" dirty="0"/>
          </a:p>
        </p:txBody>
      </p:sp>
      <p:pic>
        <p:nvPicPr>
          <p:cNvPr id="5" name="图片 4"/>
          <p:cNvPicPr>
            <a:picLocks noChangeAspect="1"/>
          </p:cNvPicPr>
          <p:nvPr/>
        </p:nvPicPr>
        <p:blipFill>
          <a:blip r:embed="rId2"/>
          <a:stretch>
            <a:fillRect/>
          </a:stretch>
        </p:blipFill>
        <p:spPr>
          <a:xfrm>
            <a:off x="684363" y="2535421"/>
            <a:ext cx="10857139" cy="2269757"/>
          </a:xfrm>
          <a:prstGeom prst="rect">
            <a:avLst/>
          </a:prstGeom>
        </p:spPr>
      </p:pic>
    </p:spTree>
    <p:extLst>
      <p:ext uri="{BB962C8B-B14F-4D97-AF65-F5344CB8AC3E}">
        <p14:creationId xmlns:p14="http://schemas.microsoft.com/office/powerpoint/2010/main" val="741380681"/>
      </p:ext>
    </p:extLst>
  </p:cSld>
  <p:clrMapOvr>
    <a:masterClrMapping/>
  </p:clrMapOvr>
  <p:transition spd="med">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FSR-GAN: Feature Super-Resolution (CVPR, 2018)</a:t>
            </a:r>
            <a:endParaRPr lang="zh-CN" altLang="en-US" dirty="0"/>
          </a:p>
        </p:txBody>
      </p:sp>
      <p:pic>
        <p:nvPicPr>
          <p:cNvPr id="4" name="图片 3"/>
          <p:cNvPicPr>
            <a:picLocks noChangeAspect="1"/>
          </p:cNvPicPr>
          <p:nvPr/>
        </p:nvPicPr>
        <p:blipFill>
          <a:blip r:embed="rId3"/>
          <a:stretch>
            <a:fillRect/>
          </a:stretch>
        </p:blipFill>
        <p:spPr>
          <a:xfrm>
            <a:off x="481542" y="1106958"/>
            <a:ext cx="10653182" cy="5486923"/>
          </a:xfrm>
          <a:prstGeom prst="rect">
            <a:avLst/>
          </a:prstGeom>
        </p:spPr>
      </p:pic>
    </p:spTree>
    <p:extLst>
      <p:ext uri="{BB962C8B-B14F-4D97-AF65-F5344CB8AC3E}">
        <p14:creationId xmlns:p14="http://schemas.microsoft.com/office/powerpoint/2010/main" val="1159264242"/>
      </p:ext>
    </p:extLst>
  </p:cSld>
  <p:clrMapOvr>
    <a:masterClrMapping/>
  </p:clrMapOvr>
  <p:transition spd="med">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总结了一下几个趋势：</a:t>
            </a:r>
            <a:endParaRPr lang="en-US" altLang="zh-CN" dirty="0"/>
          </a:p>
          <a:p>
            <a:pPr marL="228600" indent="-228600" eaLnBrk="1" fontAlgn="auto" hangingPunct="1">
              <a:lnSpc>
                <a:spcPct val="150000"/>
              </a:lnSpc>
              <a:spcBef>
                <a:spcPts val="0"/>
              </a:spcBef>
              <a:spcAft>
                <a:spcPts val="0"/>
              </a:spcAft>
              <a:buClrTx/>
              <a:buSzTx/>
              <a:buFontTx/>
              <a:buAutoNum type="arabicPeriod"/>
              <a:defRPr/>
            </a:pPr>
            <a:r>
              <a:rPr lang="zh-CN" altLang="en-US" dirty="0"/>
              <a:t>受限于</a:t>
            </a:r>
            <a:r>
              <a:rPr lang="en-US" altLang="zh-CN" dirty="0"/>
              <a:t>general SISR</a:t>
            </a:r>
            <a:r>
              <a:rPr lang="zh-CN" altLang="en-US" dirty="0"/>
              <a:t>的任务要求，基于深度学习的基本网络结构较为成熟，目前网络结构上下手非常困难；</a:t>
            </a:r>
            <a:endParaRPr lang="en-US" altLang="zh-CN" dirty="0"/>
          </a:p>
          <a:p>
            <a:pPr marL="228600" indent="-228600" eaLnBrk="1" fontAlgn="auto" hangingPunct="1">
              <a:lnSpc>
                <a:spcPct val="150000"/>
              </a:lnSpc>
              <a:spcBef>
                <a:spcPts val="0"/>
              </a:spcBef>
              <a:spcAft>
                <a:spcPts val="0"/>
              </a:spcAft>
              <a:buClrTx/>
              <a:buSzTx/>
              <a:buFontTx/>
              <a:buAutoNum type="arabicPeriod"/>
              <a:defRPr/>
            </a:pPr>
            <a:r>
              <a:rPr lang="zh-CN" altLang="en-US" dirty="0"/>
              <a:t>与此同时，从</a:t>
            </a:r>
            <a:r>
              <a:rPr lang="en-US" altLang="zh-CN" dirty="0"/>
              <a:t>18</a:t>
            </a:r>
            <a:r>
              <a:rPr lang="zh-CN" altLang="en-US" dirty="0"/>
              <a:t>年的接受情况来看，由于</a:t>
            </a:r>
            <a:r>
              <a:rPr lang="en-US" altLang="zh-CN" dirty="0"/>
              <a:t>SISR</a:t>
            </a:r>
            <a:r>
              <a:rPr lang="zh-CN" altLang="en-US" dirty="0"/>
              <a:t>本身是一个应用非常广泛的领域，基于特定应用的研究有着很好的市场；</a:t>
            </a:r>
            <a:endParaRPr lang="en-US" altLang="zh-CN" dirty="0"/>
          </a:p>
          <a:p>
            <a:pPr marL="228600" indent="-228600" eaLnBrk="1" fontAlgn="auto" hangingPunct="1">
              <a:lnSpc>
                <a:spcPct val="150000"/>
              </a:lnSpc>
              <a:spcBef>
                <a:spcPts val="0"/>
              </a:spcBef>
              <a:spcAft>
                <a:spcPts val="0"/>
              </a:spcAft>
              <a:buClrTx/>
              <a:buSzTx/>
              <a:buFontTx/>
              <a:buAutoNum type="arabicPeriod"/>
              <a:defRPr/>
            </a:pPr>
            <a:r>
              <a:rPr lang="en-US" altLang="zh-CN" dirty="0"/>
              <a:t>Residual Learning, GAN, </a:t>
            </a:r>
            <a:r>
              <a:rPr lang="en-US" altLang="zh-CN" dirty="0" smtClean="0"/>
              <a:t>Dense-Net, Encoder-decoder</a:t>
            </a:r>
            <a:r>
              <a:rPr lang="zh-CN" altLang="en-US" dirty="0"/>
              <a:t>结构</a:t>
            </a:r>
            <a:r>
              <a:rPr lang="zh-CN" altLang="en-US" dirty="0" smtClean="0"/>
              <a:t>是研究和应用上的主流结构，值得关注。</a:t>
            </a:r>
            <a:endParaRPr lang="en-US" altLang="zh-CN" dirty="0"/>
          </a:p>
          <a:p>
            <a:pPr>
              <a:lnSpc>
                <a:spcPct val="150000"/>
              </a:lnSpc>
            </a:pPr>
            <a:endParaRPr lang="zh-CN" altLang="en-US" dirty="0"/>
          </a:p>
        </p:txBody>
      </p:sp>
      <p:sp>
        <p:nvSpPr>
          <p:cNvPr id="3" name="标题 2"/>
          <p:cNvSpPr>
            <a:spLocks noGrp="1"/>
          </p:cNvSpPr>
          <p:nvPr>
            <p:ph type="title"/>
          </p:nvPr>
        </p:nvSpPr>
        <p:spPr/>
        <p:txBody>
          <a:bodyPr/>
          <a:lstStyle/>
          <a:p>
            <a:r>
              <a:rPr lang="en-US" altLang="zh-CN" dirty="0"/>
              <a:t>Future </a:t>
            </a:r>
            <a:r>
              <a:rPr lang="en-US" altLang="zh-CN" dirty="0" smtClean="0"/>
              <a:t>Direction </a:t>
            </a:r>
            <a:endParaRPr lang="zh-CN" altLang="en-US" dirty="0"/>
          </a:p>
        </p:txBody>
      </p:sp>
    </p:spTree>
    <p:extLst>
      <p:ext uri="{BB962C8B-B14F-4D97-AF65-F5344CB8AC3E}">
        <p14:creationId xmlns:p14="http://schemas.microsoft.com/office/powerpoint/2010/main" val="3496809456"/>
      </p:ext>
    </p:extLst>
  </p:cSld>
  <p:clrMapOvr>
    <a:masterClrMapping/>
  </p:clrMapOvr>
  <p:transition spd="med">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Re-implementation of ESPCN(2016, CVPR)</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717149" y="3754317"/>
                <a:ext cx="1112108" cy="1153297"/>
              </a:xfrm>
              <a:prstGeom prst="rect">
                <a:avLst/>
              </a:prstGeom>
              <a:no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zh-CN" sz="1400" b="0" i="1" smtClean="0">
                        <a:solidFill>
                          <a:schemeClr val="tx1"/>
                        </a:solidFill>
                        <a:latin typeface="Cambria Math" panose="02040503050406030204" pitchFamily="18" charset="0"/>
                      </a:rPr>
                      <m:t>𝑅𝑜𝑤</m:t>
                    </m:r>
                  </m:oMath>
                </a14:m>
                <a:r>
                  <a:rPr kumimoji="1" lang="en-US" altLang="zh-CN" sz="1400" dirty="0">
                    <a:solidFill>
                      <a:schemeClr val="tx1"/>
                    </a:solidFill>
                  </a:rPr>
                  <a:t>-Images</a:t>
                </a:r>
              </a:p>
            </p:txBody>
          </p:sp>
        </mc:Choice>
        <mc:Fallback xmlns="">
          <p:sp>
            <p:nvSpPr>
              <p:cNvPr id="4" name="矩形 3"/>
              <p:cNvSpPr>
                <a:spLocks noRot="1" noChangeAspect="1" noMove="1" noResize="1" noEditPoints="1" noAdjustHandles="1" noChangeArrowheads="1" noChangeShapeType="1" noTextEdit="1"/>
              </p:cNvSpPr>
              <p:nvPr/>
            </p:nvSpPr>
            <p:spPr>
              <a:xfrm>
                <a:off x="717149" y="3754317"/>
                <a:ext cx="1112108" cy="1153297"/>
              </a:xfrm>
              <a:prstGeom prst="rect">
                <a:avLst/>
              </a:prstGeom>
              <a:blipFill>
                <a:blip r:embed="rId2"/>
                <a:stretch>
                  <a:fillRect/>
                </a:stretch>
              </a:blipFill>
              <a:ln w="38100" cmpd="sng">
                <a:solidFill>
                  <a:srgbClr val="00B0F0"/>
                </a:solidFill>
              </a:ln>
            </p:spPr>
            <p:txBody>
              <a:bodyPr/>
              <a:lstStyle/>
              <a:p>
                <a:r>
                  <a:rPr lang="zh-CN" altLang="en-US">
                    <a:noFill/>
                  </a:rPr>
                  <a:t> </a:t>
                </a:r>
              </a:p>
            </p:txBody>
          </p:sp>
        </mc:Fallback>
      </mc:AlternateContent>
      <p:sp>
        <p:nvSpPr>
          <p:cNvPr id="5" name="右箭头 4"/>
          <p:cNvSpPr/>
          <p:nvPr/>
        </p:nvSpPr>
        <p:spPr>
          <a:xfrm>
            <a:off x="2018270" y="4248587"/>
            <a:ext cx="782594" cy="57665"/>
          </a:xfrm>
          <a:prstGeom prst="rightArrow">
            <a:avLst/>
          </a:prstGeom>
          <a:no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mc:AlternateContent xmlns:mc="http://schemas.openxmlformats.org/markup-compatibility/2006" xmlns:a14="http://schemas.microsoft.com/office/drawing/2010/main">
        <mc:Choice Requires="a14">
          <p:sp>
            <p:nvSpPr>
              <p:cNvPr id="6" name="文本框 5"/>
              <p:cNvSpPr txBox="1"/>
              <p:nvPr/>
            </p:nvSpPr>
            <p:spPr>
              <a:xfrm>
                <a:off x="2018270" y="4008115"/>
                <a:ext cx="7911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FF0000"/>
                          </a:solidFill>
                          <a:latin typeface="Cambria Math" panose="02040503050406030204" pitchFamily="18" charset="0"/>
                        </a:rPr>
                        <m:t>𝑃𝐼𝐿</m:t>
                      </m:r>
                      <m:r>
                        <a:rPr lang="en-US" altLang="zh-CN" sz="1400" b="0" i="1" smtClean="0">
                          <a:solidFill>
                            <a:srgbClr val="FF0000"/>
                          </a:solidFill>
                          <a:latin typeface="Cambria Math" panose="02040503050406030204" pitchFamily="18" charset="0"/>
                        </a:rPr>
                        <m:t>.</m:t>
                      </m:r>
                      <m:r>
                        <a:rPr lang="en-US" altLang="zh-CN" sz="1400" b="0" i="1" smtClean="0">
                          <a:solidFill>
                            <a:srgbClr val="FF0000"/>
                          </a:solidFill>
                          <a:latin typeface="Cambria Math" panose="02040503050406030204" pitchFamily="18" charset="0"/>
                        </a:rPr>
                        <m:t>𝐿𝑜𝑎𝑑</m:t>
                      </m:r>
                    </m:oMath>
                  </m:oMathPara>
                </a14:m>
                <a:endParaRPr lang="zh-CN" altLang="en-US" sz="1400" dirty="0">
                  <a:solidFill>
                    <a:srgbClr val="FF0000"/>
                  </a:solidFil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2018270" y="4008115"/>
                <a:ext cx="791114" cy="215444"/>
              </a:xfrm>
              <a:prstGeom prst="rect">
                <a:avLst/>
              </a:prstGeom>
              <a:blipFill>
                <a:blip r:embed="rId3"/>
                <a:stretch>
                  <a:fillRect l="-4615" r="-3846"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974415" y="4330965"/>
                <a:ext cx="89755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FF0000"/>
                          </a:solidFill>
                          <a:latin typeface="Cambria Math" panose="02040503050406030204" pitchFamily="18" charset="0"/>
                        </a:rPr>
                        <m:t>𝑐𝑟𝑜𝑝</m:t>
                      </m:r>
                      <m:r>
                        <a:rPr lang="en-US" altLang="zh-CN" sz="1400" b="0" i="1" smtClean="0">
                          <a:solidFill>
                            <a:srgbClr val="FF0000"/>
                          </a:solidFill>
                          <a:latin typeface="Cambria Math" panose="02040503050406030204" pitchFamily="18" charset="0"/>
                        </a:rPr>
                        <m:t>_</m:t>
                      </m:r>
                      <m:r>
                        <a:rPr lang="en-US" altLang="zh-CN" sz="1400" b="0" i="1" smtClean="0">
                          <a:solidFill>
                            <a:srgbClr val="FF0000"/>
                          </a:solidFill>
                          <a:latin typeface="Cambria Math" panose="02040503050406030204" pitchFamily="18" charset="0"/>
                        </a:rPr>
                        <m:t>𝑣𝑎𝑙𝑖𝑑</m:t>
                      </m:r>
                    </m:oMath>
                  </m:oMathPara>
                </a14:m>
                <a:endParaRPr lang="zh-CN" altLang="en-US" sz="1400" dirty="0">
                  <a:solidFill>
                    <a:srgbClr val="FF0000"/>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1974415" y="4330965"/>
                <a:ext cx="897553" cy="215444"/>
              </a:xfrm>
              <a:prstGeom prst="rect">
                <a:avLst/>
              </a:prstGeom>
              <a:blipFill>
                <a:blip r:embed="rId4"/>
                <a:stretch>
                  <a:fillRect l="-4762" r="-3401"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987493" y="3754317"/>
                <a:ext cx="1112108" cy="1153297"/>
              </a:xfrm>
              <a:prstGeom prst="rect">
                <a:avLst/>
              </a:prstGeom>
              <a:no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chemeClr val="tx1"/>
                          </a:solidFill>
                          <a:latin typeface="Cambria Math" panose="02040503050406030204" pitchFamily="18" charset="0"/>
                        </a:rPr>
                        <m:t>𝑉𝑎𝑙𝑖𝑑</m:t>
                      </m:r>
                      <m:r>
                        <a:rPr kumimoji="1" lang="en-US" altLang="zh-CN" sz="1400" b="0" i="1" smtClean="0">
                          <a:solidFill>
                            <a:schemeClr val="tx1"/>
                          </a:solidFill>
                          <a:latin typeface="Cambria Math" panose="02040503050406030204" pitchFamily="18" charset="0"/>
                        </a:rPr>
                        <m:t>_</m:t>
                      </m:r>
                      <m:r>
                        <a:rPr kumimoji="1" lang="en-US" altLang="zh-CN" sz="1400" b="0" i="1" smtClean="0">
                          <a:solidFill>
                            <a:schemeClr val="tx1"/>
                          </a:solidFill>
                          <a:latin typeface="Cambria Math" panose="02040503050406030204" pitchFamily="18" charset="0"/>
                        </a:rPr>
                        <m:t>𝐻𝑅𝑠</m:t>
                      </m:r>
                    </m:oMath>
                  </m:oMathPara>
                </a14:m>
                <a:endParaRPr kumimoji="1" lang="en-US" altLang="zh-CN" sz="1400" dirty="0">
                  <a:solidFill>
                    <a:schemeClr val="tx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2987493" y="3754317"/>
                <a:ext cx="1112108" cy="1153297"/>
              </a:xfrm>
              <a:prstGeom prst="rect">
                <a:avLst/>
              </a:prstGeom>
              <a:blipFill>
                <a:blip r:embed="rId5"/>
                <a:stretch>
                  <a:fillRect/>
                </a:stretch>
              </a:blipFill>
              <a:ln w="38100" cmpd="sng">
                <a:solidFill>
                  <a:srgbClr val="00B0F0"/>
                </a:solidFill>
              </a:ln>
            </p:spPr>
            <p:txBody>
              <a:bodyPr/>
              <a:lstStyle/>
              <a:p>
                <a:r>
                  <a:rPr lang="zh-CN" altLang="en-US">
                    <a:noFill/>
                  </a:rPr>
                  <a:t> </a:t>
                </a:r>
              </a:p>
            </p:txBody>
          </p:sp>
        </mc:Fallback>
      </mc:AlternateContent>
      <p:sp>
        <p:nvSpPr>
          <p:cNvPr id="9" name="右箭头 8"/>
          <p:cNvSpPr/>
          <p:nvPr/>
        </p:nvSpPr>
        <p:spPr>
          <a:xfrm rot="16200000">
            <a:off x="3393206" y="3496576"/>
            <a:ext cx="300681" cy="59353"/>
          </a:xfrm>
          <a:prstGeom prst="rightArrow">
            <a:avLst/>
          </a:prstGeom>
          <a:no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0" name="矩形 9"/>
          <p:cNvSpPr/>
          <p:nvPr/>
        </p:nvSpPr>
        <p:spPr>
          <a:xfrm>
            <a:off x="3163917" y="2600210"/>
            <a:ext cx="458477" cy="475458"/>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dirty="0">
              <a:solidFill>
                <a:srgbClr val="FF0000"/>
              </a:solidFill>
            </a:endParaRPr>
          </a:p>
        </p:txBody>
      </p:sp>
      <p:sp>
        <p:nvSpPr>
          <p:cNvPr id="12" name="矩形 11"/>
          <p:cNvSpPr/>
          <p:nvPr/>
        </p:nvSpPr>
        <p:spPr>
          <a:xfrm>
            <a:off x="3254533" y="2667281"/>
            <a:ext cx="458477" cy="475458"/>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dirty="0">
              <a:solidFill>
                <a:srgbClr val="FF0000"/>
              </a:solidFill>
            </a:endParaRPr>
          </a:p>
        </p:txBody>
      </p:sp>
      <p:sp>
        <p:nvSpPr>
          <p:cNvPr id="13" name="矩形 12"/>
          <p:cNvSpPr/>
          <p:nvPr/>
        </p:nvSpPr>
        <p:spPr>
          <a:xfrm>
            <a:off x="3351119" y="2745005"/>
            <a:ext cx="458477" cy="475458"/>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dirty="0">
              <a:solidFill>
                <a:srgbClr val="FF0000"/>
              </a:solidFill>
            </a:endParaRPr>
          </a:p>
        </p:txBody>
      </p:sp>
      <p:sp>
        <p:nvSpPr>
          <p:cNvPr id="14" name="矩形 13"/>
          <p:cNvSpPr/>
          <p:nvPr/>
        </p:nvSpPr>
        <p:spPr>
          <a:xfrm>
            <a:off x="3472691" y="2822729"/>
            <a:ext cx="458477" cy="475458"/>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b="1" dirty="0">
              <a:solidFill>
                <a:srgbClr val="FF0000"/>
              </a:solidFill>
            </a:endParaRPr>
          </a:p>
        </p:txBody>
      </p:sp>
      <mc:AlternateContent xmlns:mc="http://schemas.openxmlformats.org/markup-compatibility/2006" xmlns:a14="http://schemas.microsoft.com/office/drawing/2010/main">
        <mc:Choice Requires="a14">
          <p:sp>
            <p:nvSpPr>
              <p:cNvPr id="16" name="文本框 15"/>
              <p:cNvSpPr txBox="1"/>
              <p:nvPr/>
            </p:nvSpPr>
            <p:spPr>
              <a:xfrm>
                <a:off x="2828210" y="2745005"/>
                <a:ext cx="332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17</m:t>
                      </m:r>
                      <m:r>
                        <a:rPr lang="en-US" altLang="zh-CN" sz="1400" b="0" i="1" smtClean="0">
                          <a:solidFill>
                            <a:schemeClr val="tx1"/>
                          </a:solidFill>
                          <a:latin typeface="Cambria Math" panose="02040503050406030204" pitchFamily="18" charset="0"/>
                        </a:rPr>
                        <m:t>𝑟</m:t>
                      </m:r>
                    </m:oMath>
                  </m:oMathPara>
                </a14:m>
                <a:endParaRPr lang="zh-CN" altLang="en-US" sz="1400" dirty="0">
                  <a:solidFill>
                    <a:schemeClr val="tx1"/>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2828210" y="2745005"/>
                <a:ext cx="332592" cy="215444"/>
              </a:xfrm>
              <a:prstGeom prst="rect">
                <a:avLst/>
              </a:prstGeom>
              <a:blipFill>
                <a:blip r:embed="rId6"/>
                <a:stretch>
                  <a:fillRect l="-10909" r="-9091"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3254533" y="2379220"/>
                <a:ext cx="258084" cy="215444"/>
              </a:xfrm>
              <a:prstGeom prst="rect">
                <a:avLst/>
              </a:prstGeom>
              <a:noFill/>
            </p:spPr>
            <p:txBody>
              <a:bodyPr wrap="none" lIns="0" tIns="0" rIns="0" bIns="0" rtlCol="0">
                <a:spAutoFit/>
              </a:bodyPr>
              <a:lstStyle/>
              <a:p>
                <a14:m>
                  <m:oMath xmlns:m="http://schemas.openxmlformats.org/officeDocument/2006/math">
                    <m:r>
                      <a:rPr lang="en-US" altLang="zh-CN" sz="1400" b="0" i="1" smtClean="0">
                        <a:solidFill>
                          <a:schemeClr val="tx1"/>
                        </a:solidFill>
                        <a:latin typeface="Cambria Math" panose="02040503050406030204" pitchFamily="18" charset="0"/>
                      </a:rPr>
                      <m:t>17</m:t>
                    </m:r>
                  </m:oMath>
                </a14:m>
                <a:r>
                  <a:rPr lang="en-US" altLang="zh-CN" sz="1400" dirty="0">
                    <a:solidFill>
                      <a:schemeClr val="tx1"/>
                    </a:solidFill>
                  </a:rPr>
                  <a:t>r</a:t>
                </a:r>
                <a:endParaRPr lang="zh-CN" altLang="en-US" sz="1400" dirty="0">
                  <a:solidFill>
                    <a:schemeClr val="tx1"/>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3254533" y="2379220"/>
                <a:ext cx="258084" cy="215444"/>
              </a:xfrm>
              <a:prstGeom prst="rect">
                <a:avLst/>
              </a:prstGeom>
              <a:blipFill>
                <a:blip r:embed="rId7"/>
                <a:stretch>
                  <a:fillRect l="-23810" t="-25000" r="-40476" b="-47222"/>
                </a:stretch>
              </a:blipFill>
            </p:spPr>
            <p:txBody>
              <a:bodyPr/>
              <a:lstStyle/>
              <a:p>
                <a:r>
                  <a:rPr lang="zh-CN" altLang="en-US">
                    <a:noFill/>
                  </a:rPr>
                  <a:t> </a:t>
                </a:r>
              </a:p>
            </p:txBody>
          </p:sp>
        </mc:Fallback>
      </mc:AlternateContent>
      <p:sp>
        <p:nvSpPr>
          <p:cNvPr id="18" name="右箭头 17"/>
          <p:cNvSpPr/>
          <p:nvPr/>
        </p:nvSpPr>
        <p:spPr>
          <a:xfrm rot="16200000">
            <a:off x="3351316" y="2161080"/>
            <a:ext cx="373618" cy="48511"/>
          </a:xfrm>
          <a:prstGeom prst="rightArrow">
            <a:avLst/>
          </a:prstGeom>
          <a:no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25" name="矩形 24"/>
          <p:cNvSpPr/>
          <p:nvPr/>
        </p:nvSpPr>
        <p:spPr>
          <a:xfrm>
            <a:off x="3298086" y="1402367"/>
            <a:ext cx="198161" cy="205500"/>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dirty="0">
              <a:solidFill>
                <a:srgbClr val="FF0000"/>
              </a:solidFill>
            </a:endParaRPr>
          </a:p>
        </p:txBody>
      </p:sp>
      <p:sp>
        <p:nvSpPr>
          <p:cNvPr id="29" name="矩形 28"/>
          <p:cNvSpPr/>
          <p:nvPr/>
        </p:nvSpPr>
        <p:spPr>
          <a:xfrm>
            <a:off x="3364219" y="1452056"/>
            <a:ext cx="198161" cy="205500"/>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dirty="0">
              <a:solidFill>
                <a:srgbClr val="FF0000"/>
              </a:solidFill>
            </a:endParaRPr>
          </a:p>
        </p:txBody>
      </p:sp>
      <p:sp>
        <p:nvSpPr>
          <p:cNvPr id="32" name="矩形 31"/>
          <p:cNvSpPr/>
          <p:nvPr/>
        </p:nvSpPr>
        <p:spPr>
          <a:xfrm>
            <a:off x="3448716" y="1497414"/>
            <a:ext cx="198161" cy="205500"/>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dirty="0">
              <a:solidFill>
                <a:srgbClr val="FF0000"/>
              </a:solidFill>
            </a:endParaRPr>
          </a:p>
        </p:txBody>
      </p:sp>
      <p:sp>
        <p:nvSpPr>
          <p:cNvPr id="33" name="矩形 32"/>
          <p:cNvSpPr/>
          <p:nvPr/>
        </p:nvSpPr>
        <p:spPr>
          <a:xfrm>
            <a:off x="3514849" y="1547103"/>
            <a:ext cx="198161" cy="205500"/>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dirty="0">
              <a:solidFill>
                <a:srgbClr val="FF0000"/>
              </a:solidFill>
            </a:endParaRPr>
          </a:p>
        </p:txBody>
      </p:sp>
      <mc:AlternateContent xmlns:mc="http://schemas.openxmlformats.org/markup-compatibility/2006" xmlns:a14="http://schemas.microsoft.com/office/drawing/2010/main">
        <mc:Choice Requires="a14">
          <p:sp>
            <p:nvSpPr>
              <p:cNvPr id="34" name="文本框 33"/>
              <p:cNvSpPr txBox="1"/>
              <p:nvPr/>
            </p:nvSpPr>
            <p:spPr>
              <a:xfrm>
                <a:off x="2988297" y="1392423"/>
                <a:ext cx="24365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17</m:t>
                      </m:r>
                    </m:oMath>
                  </m:oMathPara>
                </a14:m>
                <a:endParaRPr lang="zh-CN" altLang="en-US" sz="1400" dirty="0">
                  <a:solidFill>
                    <a:srgbClr val="FF0000"/>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2988297" y="1392423"/>
                <a:ext cx="243656" cy="215444"/>
              </a:xfrm>
              <a:prstGeom prst="rect">
                <a:avLst/>
              </a:prstGeom>
              <a:blipFill>
                <a:blip r:embed="rId8"/>
                <a:stretch>
                  <a:fillRect l="-15000" r="-15000"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3280665" y="1138419"/>
                <a:ext cx="24365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17</m:t>
                      </m:r>
                    </m:oMath>
                  </m:oMathPara>
                </a14:m>
                <a:endParaRPr lang="zh-CN" altLang="en-US" sz="1400" dirty="0">
                  <a:solidFill>
                    <a:srgbClr val="FF0000"/>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3280665" y="1138419"/>
                <a:ext cx="243656" cy="215444"/>
              </a:xfrm>
              <a:prstGeom prst="rect">
                <a:avLst/>
              </a:prstGeom>
              <a:blipFill>
                <a:blip r:embed="rId8"/>
                <a:stretch>
                  <a:fillRect l="-15000" r="-15000" b="-8571"/>
                </a:stretch>
              </a:blipFill>
            </p:spPr>
            <p:txBody>
              <a:bodyPr/>
              <a:lstStyle/>
              <a:p>
                <a:r>
                  <a:rPr lang="zh-CN" altLang="en-US">
                    <a:noFill/>
                  </a:rPr>
                  <a:t> </a:t>
                </a:r>
              </a:p>
            </p:txBody>
          </p:sp>
        </mc:Fallback>
      </mc:AlternateContent>
      <p:sp>
        <p:nvSpPr>
          <p:cNvPr id="36" name="文本框 35"/>
          <p:cNvSpPr txBox="1"/>
          <p:nvPr/>
        </p:nvSpPr>
        <p:spPr>
          <a:xfrm>
            <a:off x="3251042" y="2875012"/>
            <a:ext cx="637995" cy="215444"/>
          </a:xfrm>
          <a:prstGeom prst="rect">
            <a:avLst/>
          </a:prstGeom>
          <a:noFill/>
        </p:spPr>
        <p:txBody>
          <a:bodyPr wrap="none" lIns="0" tIns="0" rIns="0" bIns="0" rtlCol="0">
            <a:spAutoFit/>
          </a:bodyPr>
          <a:lstStyle/>
          <a:p>
            <a:r>
              <a:rPr lang="en-US" altLang="zh-CN" sz="1400" i="1" dirty="0"/>
              <a:t>Sub-HRs</a:t>
            </a:r>
            <a:endParaRPr lang="zh-CN" altLang="en-US" sz="1400" i="1" dirty="0"/>
          </a:p>
        </p:txBody>
      </p:sp>
      <p:sp>
        <p:nvSpPr>
          <p:cNvPr id="39" name="文本框 38"/>
          <p:cNvSpPr txBox="1"/>
          <p:nvPr/>
        </p:nvSpPr>
        <p:spPr>
          <a:xfrm>
            <a:off x="3207606" y="1740102"/>
            <a:ext cx="607539" cy="215444"/>
          </a:xfrm>
          <a:prstGeom prst="rect">
            <a:avLst/>
          </a:prstGeom>
          <a:noFill/>
        </p:spPr>
        <p:txBody>
          <a:bodyPr wrap="none" lIns="0" tIns="0" rIns="0" bIns="0" rtlCol="0">
            <a:spAutoFit/>
          </a:bodyPr>
          <a:lstStyle/>
          <a:p>
            <a:r>
              <a:rPr lang="en-US" altLang="zh-CN" sz="1400" i="1" dirty="0"/>
              <a:t>Sub-LRs</a:t>
            </a:r>
            <a:endParaRPr lang="zh-CN" altLang="en-US" sz="1400" i="1" dirty="0"/>
          </a:p>
        </p:txBody>
      </p:sp>
      <p:sp>
        <p:nvSpPr>
          <p:cNvPr id="40" name="文本框 39"/>
          <p:cNvSpPr txBox="1"/>
          <p:nvPr/>
        </p:nvSpPr>
        <p:spPr>
          <a:xfrm>
            <a:off x="2642410" y="2099048"/>
            <a:ext cx="888064" cy="215444"/>
          </a:xfrm>
          <a:prstGeom prst="rect">
            <a:avLst/>
          </a:prstGeom>
          <a:noFill/>
        </p:spPr>
        <p:txBody>
          <a:bodyPr wrap="none" lIns="0" tIns="0" rIns="0" bIns="0" rtlCol="0">
            <a:spAutoFit/>
          </a:bodyPr>
          <a:lstStyle/>
          <a:p>
            <a:r>
              <a:rPr lang="en-US" altLang="zh-CN" sz="1400" i="1" dirty="0">
                <a:solidFill>
                  <a:srgbClr val="FF0000"/>
                </a:solidFill>
              </a:rPr>
              <a:t>Down-Scale</a:t>
            </a:r>
            <a:endParaRPr lang="zh-CN" altLang="en-US" sz="1400" i="1" dirty="0">
              <a:solidFill>
                <a:srgbClr val="FF0000"/>
              </a:solidFill>
            </a:endParaRPr>
          </a:p>
        </p:txBody>
      </p:sp>
      <p:sp>
        <p:nvSpPr>
          <p:cNvPr id="41" name="右箭头 40"/>
          <p:cNvSpPr/>
          <p:nvPr/>
        </p:nvSpPr>
        <p:spPr>
          <a:xfrm rot="5400000">
            <a:off x="3269009" y="5340885"/>
            <a:ext cx="556342" cy="45719"/>
          </a:xfrm>
          <a:prstGeom prst="rightArrow">
            <a:avLst/>
          </a:prstGeom>
          <a:no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mc:AlternateContent xmlns:mc="http://schemas.openxmlformats.org/markup-compatibility/2006" xmlns:a14="http://schemas.microsoft.com/office/drawing/2010/main">
        <mc:Choice Requires="a14">
          <p:sp>
            <p:nvSpPr>
              <p:cNvPr id="42" name="矩形 41"/>
              <p:cNvSpPr/>
              <p:nvPr/>
            </p:nvSpPr>
            <p:spPr>
              <a:xfrm>
                <a:off x="3244618" y="5819875"/>
                <a:ext cx="605124" cy="627536"/>
              </a:xfrm>
              <a:prstGeom prst="rect">
                <a:avLst/>
              </a:prstGeom>
              <a:no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chemeClr val="tx1"/>
                          </a:solidFill>
                          <a:latin typeface="Cambria Math" panose="02040503050406030204" pitchFamily="18" charset="0"/>
                        </a:rPr>
                        <m:t>𝐿𝑅𝑠</m:t>
                      </m:r>
                    </m:oMath>
                  </m:oMathPara>
                </a14:m>
                <a:endParaRPr kumimoji="1" lang="en-US" altLang="zh-CN" sz="1400" dirty="0">
                  <a:solidFill>
                    <a:schemeClr val="tx1"/>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3244618" y="5819875"/>
                <a:ext cx="605124" cy="627536"/>
              </a:xfrm>
              <a:prstGeom prst="rect">
                <a:avLst/>
              </a:prstGeom>
              <a:blipFill>
                <a:blip r:embed="rId9"/>
                <a:stretch>
                  <a:fillRect/>
                </a:stretch>
              </a:blipFill>
              <a:ln w="38100" cmpd="sng">
                <a:solidFill>
                  <a:srgbClr val="00B0F0"/>
                </a:solidFill>
              </a:ln>
            </p:spPr>
            <p:txBody>
              <a:bodyPr/>
              <a:lstStyle/>
              <a:p>
                <a:r>
                  <a:rPr lang="zh-CN" altLang="en-US">
                    <a:noFill/>
                  </a:rPr>
                  <a:t> </a:t>
                </a:r>
              </a:p>
            </p:txBody>
          </p:sp>
        </mc:Fallback>
      </mc:AlternateContent>
      <p:sp>
        <p:nvSpPr>
          <p:cNvPr id="43" name="矩形 42"/>
          <p:cNvSpPr/>
          <p:nvPr/>
        </p:nvSpPr>
        <p:spPr>
          <a:xfrm>
            <a:off x="1902941" y="1070377"/>
            <a:ext cx="2754522" cy="5752533"/>
          </a:xfrm>
          <a:prstGeom prst="rect">
            <a:avLst/>
          </a:prstGeom>
          <a:noFill/>
          <a:ln w="1270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44" name="文本框 43"/>
          <p:cNvSpPr txBox="1"/>
          <p:nvPr/>
        </p:nvSpPr>
        <p:spPr>
          <a:xfrm>
            <a:off x="2022048" y="6429139"/>
            <a:ext cx="1367810" cy="276999"/>
          </a:xfrm>
          <a:prstGeom prst="rect">
            <a:avLst/>
          </a:prstGeom>
          <a:noFill/>
        </p:spPr>
        <p:txBody>
          <a:bodyPr wrap="none" lIns="0" tIns="0" rIns="0" bIns="0" rtlCol="0">
            <a:spAutoFit/>
          </a:bodyPr>
          <a:lstStyle/>
          <a:p>
            <a:r>
              <a:rPr lang="en-US" altLang="zh-CN" i="1" dirty="0">
                <a:solidFill>
                  <a:srgbClr val="FF0000"/>
                </a:solidFill>
              </a:rPr>
              <a:t>pre-processing</a:t>
            </a:r>
            <a:endParaRPr lang="zh-CN" altLang="en-US" i="1" dirty="0">
              <a:solidFill>
                <a:srgbClr val="FF0000"/>
              </a:solidFill>
            </a:endParaRPr>
          </a:p>
        </p:txBody>
      </p:sp>
      <p:sp>
        <p:nvSpPr>
          <p:cNvPr id="46" name="圆角右箭头 45"/>
          <p:cNvSpPr/>
          <p:nvPr/>
        </p:nvSpPr>
        <p:spPr>
          <a:xfrm rot="5400000">
            <a:off x="6009845" y="-189976"/>
            <a:ext cx="1946528" cy="5442127"/>
          </a:xfrm>
          <a:prstGeom prst="bentArrow">
            <a:avLst>
              <a:gd name="adj1" fmla="val 4433"/>
              <a:gd name="adj2" fmla="val 5579"/>
              <a:gd name="adj3" fmla="val 19738"/>
              <a:gd name="adj4" fmla="val 0"/>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tx1"/>
              </a:solidFill>
            </a:endParaRPr>
          </a:p>
        </p:txBody>
      </p:sp>
      <p:sp>
        <p:nvSpPr>
          <p:cNvPr id="47" name="椭圆 46"/>
          <p:cNvSpPr/>
          <p:nvPr/>
        </p:nvSpPr>
        <p:spPr>
          <a:xfrm>
            <a:off x="8727988" y="3717246"/>
            <a:ext cx="1178011" cy="1178011"/>
          </a:xfrm>
          <a:prstGeom prst="ellipse">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t>Model</a:t>
            </a:r>
            <a:endParaRPr kumimoji="1" lang="zh-CN" altLang="en-US" sz="1800" dirty="0"/>
          </a:p>
        </p:txBody>
      </p:sp>
      <p:sp>
        <p:nvSpPr>
          <p:cNvPr id="48" name="直角上箭头 47"/>
          <p:cNvSpPr/>
          <p:nvPr/>
        </p:nvSpPr>
        <p:spPr>
          <a:xfrm>
            <a:off x="4262046" y="5120663"/>
            <a:ext cx="5457655" cy="1057716"/>
          </a:xfrm>
          <a:prstGeom prst="bentUpArrow">
            <a:avLst>
              <a:gd name="adj1" fmla="val 7608"/>
              <a:gd name="adj2" fmla="val 9703"/>
              <a:gd name="adj3" fmla="val 17801"/>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49" name="文本框 48"/>
          <p:cNvSpPr txBox="1"/>
          <p:nvPr/>
        </p:nvSpPr>
        <p:spPr>
          <a:xfrm>
            <a:off x="5639771" y="1218704"/>
            <a:ext cx="2127249" cy="276999"/>
          </a:xfrm>
          <a:prstGeom prst="rect">
            <a:avLst/>
          </a:prstGeom>
          <a:noFill/>
        </p:spPr>
        <p:txBody>
          <a:bodyPr wrap="none" lIns="0" tIns="0" rIns="0" bIns="0" rtlCol="0">
            <a:spAutoFit/>
          </a:bodyPr>
          <a:lstStyle/>
          <a:p>
            <a:r>
              <a:rPr lang="en-US" altLang="zh-CN" i="1" dirty="0">
                <a:solidFill>
                  <a:srgbClr val="FF0000"/>
                </a:solidFill>
              </a:rPr>
              <a:t>Torchvision.ToTensor()</a:t>
            </a:r>
            <a:endParaRPr lang="zh-CN" altLang="en-US" i="1" dirty="0">
              <a:solidFill>
                <a:srgbClr val="FF0000"/>
              </a:solidFill>
            </a:endParaRPr>
          </a:p>
        </p:txBody>
      </p:sp>
      <p:sp>
        <p:nvSpPr>
          <p:cNvPr id="50" name="文本框 49"/>
          <p:cNvSpPr txBox="1"/>
          <p:nvPr/>
        </p:nvSpPr>
        <p:spPr>
          <a:xfrm>
            <a:off x="5639771" y="6259029"/>
            <a:ext cx="2127249" cy="276999"/>
          </a:xfrm>
          <a:prstGeom prst="rect">
            <a:avLst/>
          </a:prstGeom>
          <a:noFill/>
        </p:spPr>
        <p:txBody>
          <a:bodyPr wrap="none" lIns="0" tIns="0" rIns="0" bIns="0" rtlCol="0">
            <a:spAutoFit/>
          </a:bodyPr>
          <a:lstStyle/>
          <a:p>
            <a:r>
              <a:rPr lang="en-US" altLang="zh-CN" i="1" dirty="0">
                <a:solidFill>
                  <a:srgbClr val="FF0000"/>
                </a:solidFill>
              </a:rPr>
              <a:t>Torchvision.ToTensor()</a:t>
            </a:r>
            <a:endParaRPr lang="zh-CN" altLang="en-US" i="1" dirty="0">
              <a:solidFill>
                <a:srgbClr val="FF0000"/>
              </a:solidFill>
            </a:endParaRPr>
          </a:p>
        </p:txBody>
      </p:sp>
      <p:sp>
        <p:nvSpPr>
          <p:cNvPr id="51" name="文本框 50"/>
          <p:cNvSpPr txBox="1"/>
          <p:nvPr/>
        </p:nvSpPr>
        <p:spPr>
          <a:xfrm>
            <a:off x="9719701" y="2346690"/>
            <a:ext cx="1346587" cy="276999"/>
          </a:xfrm>
          <a:prstGeom prst="rect">
            <a:avLst/>
          </a:prstGeom>
          <a:noFill/>
        </p:spPr>
        <p:txBody>
          <a:bodyPr wrap="none" lIns="0" tIns="0" rIns="0" bIns="0" rtlCol="0">
            <a:spAutoFit/>
          </a:bodyPr>
          <a:lstStyle/>
          <a:p>
            <a:r>
              <a:rPr lang="en-US" altLang="zh-CN" i="1" dirty="0"/>
              <a:t>Training-input</a:t>
            </a:r>
            <a:endParaRPr lang="zh-CN" altLang="en-US" i="1" dirty="0"/>
          </a:p>
        </p:txBody>
      </p:sp>
      <p:sp>
        <p:nvSpPr>
          <p:cNvPr id="52" name="文本框 51"/>
          <p:cNvSpPr txBox="1"/>
          <p:nvPr/>
        </p:nvSpPr>
        <p:spPr>
          <a:xfrm>
            <a:off x="9891231" y="5493225"/>
            <a:ext cx="914994" cy="276999"/>
          </a:xfrm>
          <a:prstGeom prst="rect">
            <a:avLst/>
          </a:prstGeom>
          <a:noFill/>
        </p:spPr>
        <p:txBody>
          <a:bodyPr wrap="none" lIns="0" tIns="0" rIns="0" bIns="0" rtlCol="0">
            <a:spAutoFit/>
          </a:bodyPr>
          <a:lstStyle/>
          <a:p>
            <a:r>
              <a:rPr lang="en-US" altLang="zh-CN" i="1" dirty="0"/>
              <a:t>Test-input</a:t>
            </a:r>
            <a:endParaRPr lang="zh-CN" altLang="en-US" i="1" dirty="0"/>
          </a:p>
        </p:txBody>
      </p:sp>
      <p:sp>
        <p:nvSpPr>
          <p:cNvPr id="53" name="文本框 52"/>
          <p:cNvSpPr txBox="1"/>
          <p:nvPr/>
        </p:nvSpPr>
        <p:spPr>
          <a:xfrm>
            <a:off x="2642410" y="5278604"/>
            <a:ext cx="888064" cy="215444"/>
          </a:xfrm>
          <a:prstGeom prst="rect">
            <a:avLst/>
          </a:prstGeom>
          <a:noFill/>
        </p:spPr>
        <p:txBody>
          <a:bodyPr wrap="none" lIns="0" tIns="0" rIns="0" bIns="0" rtlCol="0">
            <a:spAutoFit/>
          </a:bodyPr>
          <a:lstStyle/>
          <a:p>
            <a:r>
              <a:rPr lang="en-US" altLang="zh-CN" sz="1400" i="1" dirty="0">
                <a:solidFill>
                  <a:srgbClr val="FF0000"/>
                </a:solidFill>
              </a:rPr>
              <a:t>Down-Scale</a:t>
            </a:r>
            <a:endParaRPr lang="zh-CN" altLang="en-US" sz="1400" i="1" dirty="0">
              <a:solidFill>
                <a:srgbClr val="FF0000"/>
              </a:solidFill>
            </a:endParaRPr>
          </a:p>
        </p:txBody>
      </p:sp>
      <mc:AlternateContent xmlns:mc="http://schemas.openxmlformats.org/markup-compatibility/2006" xmlns:a14="http://schemas.microsoft.com/office/drawing/2010/main">
        <mc:Choice Requires="a14">
          <p:sp>
            <p:nvSpPr>
              <p:cNvPr id="54" name="文本框 53"/>
              <p:cNvSpPr txBox="1"/>
              <p:nvPr/>
            </p:nvSpPr>
            <p:spPr>
              <a:xfrm>
                <a:off x="3082172" y="3413509"/>
                <a:ext cx="4109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FF0000"/>
                          </a:solidFill>
                          <a:latin typeface="Cambria Math" panose="02040503050406030204" pitchFamily="18" charset="0"/>
                        </a:rPr>
                        <m:t>𝑐𝑟𝑜𝑝</m:t>
                      </m:r>
                    </m:oMath>
                  </m:oMathPara>
                </a14:m>
                <a:endParaRPr lang="zh-CN" altLang="en-US" sz="1400" dirty="0"/>
              </a:p>
            </p:txBody>
          </p:sp>
        </mc:Choice>
        <mc:Fallback xmlns="">
          <p:sp>
            <p:nvSpPr>
              <p:cNvPr id="54" name="文本框 53"/>
              <p:cNvSpPr txBox="1">
                <a:spLocks noRot="1" noChangeAspect="1" noMove="1" noResize="1" noEditPoints="1" noAdjustHandles="1" noChangeArrowheads="1" noChangeShapeType="1" noTextEdit="1"/>
              </p:cNvSpPr>
              <p:nvPr/>
            </p:nvSpPr>
            <p:spPr>
              <a:xfrm>
                <a:off x="3082172" y="3413509"/>
                <a:ext cx="410946" cy="215444"/>
              </a:xfrm>
              <a:prstGeom prst="rect">
                <a:avLst/>
              </a:prstGeom>
              <a:blipFill>
                <a:blip r:embed="rId10"/>
                <a:stretch>
                  <a:fillRect l="-10448" r="-7463" b="-25714"/>
                </a:stretch>
              </a:blipFill>
            </p:spPr>
            <p:txBody>
              <a:bodyPr/>
              <a:lstStyle/>
              <a:p>
                <a:r>
                  <a:rPr lang="zh-CN" altLang="en-US">
                    <a:noFill/>
                  </a:rPr>
                  <a:t> </a:t>
                </a:r>
              </a:p>
            </p:txBody>
          </p:sp>
        </mc:Fallback>
      </mc:AlternateContent>
      <p:sp>
        <p:nvSpPr>
          <p:cNvPr id="55" name="直角上箭头 54"/>
          <p:cNvSpPr/>
          <p:nvPr/>
        </p:nvSpPr>
        <p:spPr>
          <a:xfrm rot="16200000">
            <a:off x="8212279" y="2524051"/>
            <a:ext cx="515818" cy="1406336"/>
          </a:xfrm>
          <a:prstGeom prst="bentUpArrow">
            <a:avLst>
              <a:gd name="adj1" fmla="val 13153"/>
              <a:gd name="adj2" fmla="val 12099"/>
              <a:gd name="adj3" fmla="val 14274"/>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56" name="文本框 55"/>
          <p:cNvSpPr txBox="1"/>
          <p:nvPr/>
        </p:nvSpPr>
        <p:spPr>
          <a:xfrm>
            <a:off x="7853044" y="2699618"/>
            <a:ext cx="1303114" cy="246221"/>
          </a:xfrm>
          <a:prstGeom prst="rect">
            <a:avLst/>
          </a:prstGeom>
          <a:noFill/>
        </p:spPr>
        <p:txBody>
          <a:bodyPr wrap="none" lIns="0" tIns="0" rIns="0" bIns="0" rtlCol="0">
            <a:spAutoFit/>
          </a:bodyPr>
          <a:lstStyle/>
          <a:p>
            <a:r>
              <a:rPr lang="en-US" altLang="zh-CN" sz="1600" i="1" dirty="0"/>
              <a:t>Training-output</a:t>
            </a:r>
            <a:endParaRPr lang="zh-CN" altLang="en-US" sz="1600" i="1" dirty="0"/>
          </a:p>
        </p:txBody>
      </p:sp>
      <p:sp>
        <p:nvSpPr>
          <p:cNvPr id="63" name="矩形 62"/>
          <p:cNvSpPr/>
          <p:nvPr/>
        </p:nvSpPr>
        <p:spPr>
          <a:xfrm>
            <a:off x="6868700" y="2598458"/>
            <a:ext cx="458477" cy="475458"/>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dirty="0">
              <a:solidFill>
                <a:srgbClr val="FF0000"/>
              </a:solidFill>
            </a:endParaRPr>
          </a:p>
        </p:txBody>
      </p:sp>
      <p:sp>
        <p:nvSpPr>
          <p:cNvPr id="64" name="矩形 63"/>
          <p:cNvSpPr/>
          <p:nvPr/>
        </p:nvSpPr>
        <p:spPr>
          <a:xfrm>
            <a:off x="6959316" y="2665529"/>
            <a:ext cx="458477" cy="475458"/>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dirty="0">
              <a:solidFill>
                <a:srgbClr val="FF0000"/>
              </a:solidFill>
            </a:endParaRPr>
          </a:p>
        </p:txBody>
      </p:sp>
      <p:sp>
        <p:nvSpPr>
          <p:cNvPr id="65" name="矩形 64"/>
          <p:cNvSpPr/>
          <p:nvPr/>
        </p:nvSpPr>
        <p:spPr>
          <a:xfrm>
            <a:off x="7055902" y="2743253"/>
            <a:ext cx="458477" cy="475458"/>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dirty="0">
              <a:solidFill>
                <a:srgbClr val="FF0000"/>
              </a:solidFill>
            </a:endParaRPr>
          </a:p>
        </p:txBody>
      </p:sp>
      <p:sp>
        <p:nvSpPr>
          <p:cNvPr id="66" name="矩形 65"/>
          <p:cNvSpPr/>
          <p:nvPr/>
        </p:nvSpPr>
        <p:spPr>
          <a:xfrm>
            <a:off x="7177474" y="2820977"/>
            <a:ext cx="458477" cy="475458"/>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b="1" dirty="0">
              <a:solidFill>
                <a:srgbClr val="FF0000"/>
              </a:solidFill>
            </a:endParaRPr>
          </a:p>
        </p:txBody>
      </p:sp>
      <mc:AlternateContent xmlns:mc="http://schemas.openxmlformats.org/markup-compatibility/2006" xmlns:a14="http://schemas.microsoft.com/office/drawing/2010/main">
        <mc:Choice Requires="a14">
          <p:sp>
            <p:nvSpPr>
              <p:cNvPr id="67" name="文本框 66"/>
              <p:cNvSpPr txBox="1"/>
              <p:nvPr/>
            </p:nvSpPr>
            <p:spPr>
              <a:xfrm>
                <a:off x="6532993" y="2743253"/>
                <a:ext cx="332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17</m:t>
                      </m:r>
                      <m:r>
                        <a:rPr lang="en-US" altLang="zh-CN" sz="1400" b="0" i="1" smtClean="0">
                          <a:solidFill>
                            <a:schemeClr val="tx1"/>
                          </a:solidFill>
                          <a:latin typeface="Cambria Math" panose="02040503050406030204" pitchFamily="18" charset="0"/>
                        </a:rPr>
                        <m:t>𝑟</m:t>
                      </m:r>
                    </m:oMath>
                  </m:oMathPara>
                </a14:m>
                <a:endParaRPr lang="zh-CN" altLang="en-US" sz="1400" dirty="0">
                  <a:solidFill>
                    <a:schemeClr val="tx1"/>
                  </a:solidFill>
                </a:endParaRPr>
              </a:p>
            </p:txBody>
          </p:sp>
        </mc:Choice>
        <mc:Fallback xmlns="">
          <p:sp>
            <p:nvSpPr>
              <p:cNvPr id="67" name="文本框 66"/>
              <p:cNvSpPr txBox="1">
                <a:spLocks noRot="1" noChangeAspect="1" noMove="1" noResize="1" noEditPoints="1" noAdjustHandles="1" noChangeArrowheads="1" noChangeShapeType="1" noTextEdit="1"/>
              </p:cNvSpPr>
              <p:nvPr/>
            </p:nvSpPr>
            <p:spPr>
              <a:xfrm>
                <a:off x="6532993" y="2743253"/>
                <a:ext cx="332592" cy="215444"/>
              </a:xfrm>
              <a:prstGeom prst="rect">
                <a:avLst/>
              </a:prstGeom>
              <a:blipFill>
                <a:blip r:embed="rId6"/>
                <a:stretch>
                  <a:fillRect l="-11111" r="-11111"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p:cNvSpPr txBox="1"/>
              <p:nvPr/>
            </p:nvSpPr>
            <p:spPr>
              <a:xfrm>
                <a:off x="6959316" y="2361463"/>
                <a:ext cx="258084" cy="215444"/>
              </a:xfrm>
              <a:prstGeom prst="rect">
                <a:avLst/>
              </a:prstGeom>
              <a:noFill/>
            </p:spPr>
            <p:txBody>
              <a:bodyPr wrap="none" lIns="0" tIns="0" rIns="0" bIns="0" rtlCol="0">
                <a:spAutoFit/>
              </a:bodyPr>
              <a:lstStyle/>
              <a:p>
                <a14:m>
                  <m:oMath xmlns:m="http://schemas.openxmlformats.org/officeDocument/2006/math">
                    <m:r>
                      <a:rPr lang="en-US" altLang="zh-CN" sz="1400" b="0" i="1" smtClean="0">
                        <a:solidFill>
                          <a:schemeClr val="tx1"/>
                        </a:solidFill>
                        <a:latin typeface="Cambria Math" panose="02040503050406030204" pitchFamily="18" charset="0"/>
                      </a:rPr>
                      <m:t>17</m:t>
                    </m:r>
                  </m:oMath>
                </a14:m>
                <a:r>
                  <a:rPr lang="en-US" altLang="zh-CN" sz="1400" dirty="0">
                    <a:solidFill>
                      <a:schemeClr val="tx1"/>
                    </a:solidFill>
                  </a:rPr>
                  <a:t>r</a:t>
                </a:r>
                <a:endParaRPr lang="zh-CN" altLang="en-US" sz="1400" dirty="0">
                  <a:solidFill>
                    <a:schemeClr val="tx1"/>
                  </a:solidFill>
                </a:endParaRPr>
              </a:p>
            </p:txBody>
          </p:sp>
        </mc:Choice>
        <mc:Fallback xmlns="">
          <p:sp>
            <p:nvSpPr>
              <p:cNvPr id="68" name="文本框 67"/>
              <p:cNvSpPr txBox="1">
                <a:spLocks noRot="1" noChangeAspect="1" noMove="1" noResize="1" noEditPoints="1" noAdjustHandles="1" noChangeArrowheads="1" noChangeShapeType="1" noTextEdit="1"/>
              </p:cNvSpPr>
              <p:nvPr/>
            </p:nvSpPr>
            <p:spPr>
              <a:xfrm>
                <a:off x="6959316" y="2361463"/>
                <a:ext cx="258084" cy="215444"/>
              </a:xfrm>
              <a:prstGeom prst="rect">
                <a:avLst/>
              </a:prstGeom>
              <a:blipFill>
                <a:blip r:embed="rId7"/>
                <a:stretch>
                  <a:fillRect l="-23810" t="-25000" r="-40476" b="-47222"/>
                </a:stretch>
              </a:blipFill>
            </p:spPr>
            <p:txBody>
              <a:bodyPr/>
              <a:lstStyle/>
              <a:p>
                <a:r>
                  <a:rPr lang="zh-CN" altLang="en-US">
                    <a:noFill/>
                  </a:rPr>
                  <a:t> </a:t>
                </a:r>
              </a:p>
            </p:txBody>
          </p:sp>
        </mc:Fallback>
      </mc:AlternateContent>
      <p:sp>
        <p:nvSpPr>
          <p:cNvPr id="69" name="文本框 68"/>
          <p:cNvSpPr txBox="1"/>
          <p:nvPr/>
        </p:nvSpPr>
        <p:spPr>
          <a:xfrm>
            <a:off x="7136840" y="2850591"/>
            <a:ext cx="269304" cy="215444"/>
          </a:xfrm>
          <a:prstGeom prst="rect">
            <a:avLst/>
          </a:prstGeom>
          <a:noFill/>
        </p:spPr>
        <p:txBody>
          <a:bodyPr wrap="none" lIns="0" tIns="0" rIns="0" bIns="0" rtlCol="0">
            <a:spAutoFit/>
          </a:bodyPr>
          <a:lstStyle/>
          <a:p>
            <a:r>
              <a:rPr lang="en-US" altLang="zh-CN" sz="1400" i="1" dirty="0"/>
              <a:t>SRs</a:t>
            </a:r>
            <a:endParaRPr lang="zh-CN" altLang="en-US" sz="1400" i="1" dirty="0"/>
          </a:p>
        </p:txBody>
      </p:sp>
      <p:sp>
        <p:nvSpPr>
          <p:cNvPr id="70" name="左右箭头 69"/>
          <p:cNvSpPr/>
          <p:nvPr/>
        </p:nvSpPr>
        <p:spPr>
          <a:xfrm>
            <a:off x="4262044" y="2843162"/>
            <a:ext cx="2215769" cy="229552"/>
          </a:xfrm>
          <a:prstGeom prst="leftRightArrow">
            <a:avLst/>
          </a:prstGeom>
          <a:noFill/>
          <a:ln w="38100" cmpd="sng">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71" name="文本框 70"/>
          <p:cNvSpPr txBox="1"/>
          <p:nvPr/>
        </p:nvSpPr>
        <p:spPr>
          <a:xfrm>
            <a:off x="4810964" y="2620142"/>
            <a:ext cx="965008" cy="246221"/>
          </a:xfrm>
          <a:prstGeom prst="rect">
            <a:avLst/>
          </a:prstGeom>
          <a:noFill/>
        </p:spPr>
        <p:txBody>
          <a:bodyPr wrap="none" lIns="0" tIns="0" rIns="0" bIns="0" rtlCol="0">
            <a:spAutoFit/>
          </a:bodyPr>
          <a:lstStyle/>
          <a:p>
            <a:r>
              <a:rPr lang="en-US" altLang="zh-CN" sz="1600" i="1" dirty="0">
                <a:solidFill>
                  <a:srgbClr val="FF0000"/>
                </a:solidFill>
              </a:rPr>
              <a:t>MSE.Loss()</a:t>
            </a:r>
            <a:endParaRPr lang="zh-CN" altLang="en-US" sz="1600" i="1" dirty="0">
              <a:solidFill>
                <a:srgbClr val="FF0000"/>
              </a:solidFill>
            </a:endParaRPr>
          </a:p>
        </p:txBody>
      </p:sp>
      <p:sp>
        <p:nvSpPr>
          <p:cNvPr id="72" name="文本框 71"/>
          <p:cNvSpPr txBox="1"/>
          <p:nvPr/>
        </p:nvSpPr>
        <p:spPr>
          <a:xfrm>
            <a:off x="4407926" y="3066035"/>
            <a:ext cx="2061462" cy="215444"/>
          </a:xfrm>
          <a:prstGeom prst="rect">
            <a:avLst/>
          </a:prstGeom>
          <a:noFill/>
        </p:spPr>
        <p:txBody>
          <a:bodyPr wrap="none" lIns="0" tIns="0" rIns="0" bIns="0" rtlCol="0">
            <a:spAutoFit/>
          </a:bodyPr>
          <a:lstStyle/>
          <a:p>
            <a:r>
              <a:rPr lang="en-US" altLang="zh-CN" sz="1400" i="1" dirty="0">
                <a:solidFill>
                  <a:srgbClr val="FF0000"/>
                </a:solidFill>
              </a:rPr>
              <a:t>Update.Model_parameters</a:t>
            </a:r>
            <a:r>
              <a:rPr lang="en-US" altLang="zh-CN" sz="1400" dirty="0">
                <a:solidFill>
                  <a:srgbClr val="FF0000"/>
                </a:solidFill>
              </a:rPr>
              <a:t>()</a:t>
            </a:r>
            <a:endParaRPr lang="zh-CN" altLang="en-US" sz="1400" i="1" dirty="0">
              <a:solidFill>
                <a:srgbClr val="FF0000"/>
              </a:solidFill>
            </a:endParaRPr>
          </a:p>
        </p:txBody>
      </p:sp>
      <mc:AlternateContent xmlns:mc="http://schemas.openxmlformats.org/markup-compatibility/2006" xmlns:a14="http://schemas.microsoft.com/office/drawing/2010/main">
        <mc:Choice Requires="a14">
          <p:sp>
            <p:nvSpPr>
              <p:cNvPr id="73" name="椭圆 72"/>
              <p:cNvSpPr/>
              <p:nvPr/>
            </p:nvSpPr>
            <p:spPr>
              <a:xfrm>
                <a:off x="7617268" y="1774745"/>
                <a:ext cx="1577629" cy="817705"/>
              </a:xfrm>
              <a:prstGeom prst="ellipse">
                <a:avLst/>
              </a:prstGeom>
              <a:noFill/>
              <a:ln w="3810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a:solidFill>
                            <a:srgbClr val="FF0000"/>
                          </a:solidFill>
                          <a:latin typeface="Cambria Math" panose="02040503050406030204" pitchFamily="18" charset="0"/>
                        </a:rPr>
                        <m:t>Training</m:t>
                      </m:r>
                    </m:oMath>
                  </m:oMathPara>
                </a14:m>
                <a:endParaRPr kumimoji="1" lang="zh-CN" altLang="en-US" sz="1800" dirty="0"/>
              </a:p>
            </p:txBody>
          </p:sp>
        </mc:Choice>
        <mc:Fallback xmlns="">
          <p:sp>
            <p:nvSpPr>
              <p:cNvPr id="73" name="椭圆 72"/>
              <p:cNvSpPr>
                <a:spLocks noRot="1" noChangeAspect="1" noMove="1" noResize="1" noEditPoints="1" noAdjustHandles="1" noChangeArrowheads="1" noChangeShapeType="1" noTextEdit="1"/>
              </p:cNvSpPr>
              <p:nvPr/>
            </p:nvSpPr>
            <p:spPr>
              <a:xfrm>
                <a:off x="7617268" y="1774745"/>
                <a:ext cx="1577629" cy="817705"/>
              </a:xfrm>
              <a:prstGeom prst="ellipse">
                <a:avLst/>
              </a:prstGeom>
              <a:blipFill>
                <a:blip r:embed="rId11"/>
                <a:stretch>
                  <a:fillRect/>
                </a:stretch>
              </a:blipFill>
              <a:ln w="38100" cmpd="sng">
                <a:solidFill>
                  <a:srgbClr val="FF0000"/>
                </a:solidFill>
                <a:prstDash val="dash"/>
              </a:ln>
            </p:spPr>
            <p:txBody>
              <a:bodyPr/>
              <a:lstStyle/>
              <a:p>
                <a:r>
                  <a:rPr lang="zh-CN" altLang="en-US">
                    <a:noFill/>
                  </a:rPr>
                  <a:t> </a:t>
                </a:r>
              </a:p>
            </p:txBody>
          </p:sp>
        </mc:Fallback>
      </mc:AlternateContent>
      <p:sp>
        <p:nvSpPr>
          <p:cNvPr id="74" name="左箭头 73"/>
          <p:cNvSpPr/>
          <p:nvPr/>
        </p:nvSpPr>
        <p:spPr>
          <a:xfrm>
            <a:off x="7406144" y="4167473"/>
            <a:ext cx="1211370" cy="205537"/>
          </a:xfrm>
          <a:prstGeom prst="leftArrow">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75" name="文本框 74"/>
          <p:cNvSpPr txBox="1"/>
          <p:nvPr/>
        </p:nvSpPr>
        <p:spPr>
          <a:xfrm>
            <a:off x="7617267" y="3921252"/>
            <a:ext cx="1000246" cy="246221"/>
          </a:xfrm>
          <a:prstGeom prst="rect">
            <a:avLst/>
          </a:prstGeom>
          <a:noFill/>
        </p:spPr>
        <p:txBody>
          <a:bodyPr wrap="square" lIns="0" tIns="0" rIns="0" bIns="0" rtlCol="0">
            <a:spAutoFit/>
          </a:bodyPr>
          <a:lstStyle/>
          <a:p>
            <a:r>
              <a:rPr lang="en-US" altLang="zh-CN" sz="1600" i="1" dirty="0"/>
              <a:t>Test-output</a:t>
            </a:r>
            <a:endParaRPr lang="zh-CN" altLang="en-US" sz="1600" i="1" dirty="0"/>
          </a:p>
        </p:txBody>
      </p:sp>
      <mc:AlternateContent xmlns:mc="http://schemas.openxmlformats.org/markup-compatibility/2006" xmlns:a14="http://schemas.microsoft.com/office/drawing/2010/main">
        <mc:Choice Requires="a14">
          <p:sp>
            <p:nvSpPr>
              <p:cNvPr id="76" name="矩形 75"/>
              <p:cNvSpPr/>
              <p:nvPr/>
            </p:nvSpPr>
            <p:spPr>
              <a:xfrm>
                <a:off x="6065366" y="3755205"/>
                <a:ext cx="1112108" cy="1153297"/>
              </a:xfrm>
              <a:prstGeom prst="rect">
                <a:avLst/>
              </a:prstGeom>
              <a:no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chemeClr val="tx1"/>
                          </a:solidFill>
                          <a:latin typeface="Cambria Math" panose="02040503050406030204" pitchFamily="18" charset="0"/>
                        </a:rPr>
                        <m:t>𝑆𝑅𝑠</m:t>
                      </m:r>
                    </m:oMath>
                  </m:oMathPara>
                </a14:m>
                <a:endParaRPr kumimoji="1" lang="en-US" altLang="zh-CN" sz="1400" dirty="0">
                  <a:solidFill>
                    <a:srgbClr val="FF0000"/>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6065366" y="3755205"/>
                <a:ext cx="1112108" cy="1153297"/>
              </a:xfrm>
              <a:prstGeom prst="rect">
                <a:avLst/>
              </a:prstGeom>
              <a:blipFill>
                <a:blip r:embed="rId12"/>
                <a:stretch>
                  <a:fillRect/>
                </a:stretch>
              </a:blipFill>
              <a:ln w="38100" cmpd="sng">
                <a:solidFill>
                  <a:srgbClr val="00B0F0"/>
                </a:solidFill>
              </a:ln>
            </p:spPr>
            <p:txBody>
              <a:bodyPr/>
              <a:lstStyle/>
              <a:p>
                <a:r>
                  <a:rPr lang="zh-CN" altLang="en-US">
                    <a:noFill/>
                  </a:rPr>
                  <a:t> </a:t>
                </a:r>
              </a:p>
            </p:txBody>
          </p:sp>
        </mc:Fallback>
      </mc:AlternateContent>
      <p:sp>
        <p:nvSpPr>
          <p:cNvPr id="77" name="左右箭头 76"/>
          <p:cNvSpPr/>
          <p:nvPr/>
        </p:nvSpPr>
        <p:spPr>
          <a:xfrm>
            <a:off x="4256496" y="4258080"/>
            <a:ext cx="1698396" cy="216987"/>
          </a:xfrm>
          <a:prstGeom prst="leftRightArrow">
            <a:avLst/>
          </a:prstGeom>
          <a:noFill/>
          <a:ln w="38100" cmpd="sng">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78" name="文本框 77"/>
          <p:cNvSpPr txBox="1"/>
          <p:nvPr/>
        </p:nvSpPr>
        <p:spPr>
          <a:xfrm>
            <a:off x="4810964" y="4045373"/>
            <a:ext cx="860813" cy="215444"/>
          </a:xfrm>
          <a:prstGeom prst="rect">
            <a:avLst/>
          </a:prstGeom>
          <a:noFill/>
        </p:spPr>
        <p:txBody>
          <a:bodyPr wrap="none" lIns="0" tIns="0" rIns="0" bIns="0" rtlCol="0">
            <a:spAutoFit/>
          </a:bodyPr>
          <a:lstStyle/>
          <a:p>
            <a:r>
              <a:rPr lang="en-US" altLang="zh-CN" sz="1400" i="1" dirty="0">
                <a:solidFill>
                  <a:srgbClr val="FF0000"/>
                </a:solidFill>
              </a:rPr>
              <a:t>Eval: PSNR</a:t>
            </a:r>
            <a:endParaRPr lang="zh-CN" altLang="en-US" sz="1400" i="1" dirty="0">
              <a:solidFill>
                <a:srgbClr val="FF0000"/>
              </a:solidFill>
            </a:endParaRPr>
          </a:p>
        </p:txBody>
      </p:sp>
      <p:sp>
        <p:nvSpPr>
          <p:cNvPr id="80" name="直角上箭头 79"/>
          <p:cNvSpPr/>
          <p:nvPr/>
        </p:nvSpPr>
        <p:spPr>
          <a:xfrm>
            <a:off x="4256496" y="5113057"/>
            <a:ext cx="2465579" cy="1057716"/>
          </a:xfrm>
          <a:prstGeom prst="bentUpArrow">
            <a:avLst>
              <a:gd name="adj1" fmla="val 7608"/>
              <a:gd name="adj2" fmla="val 9703"/>
              <a:gd name="adj3" fmla="val 17801"/>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81" name="文本框 80"/>
          <p:cNvSpPr txBox="1"/>
          <p:nvPr/>
        </p:nvSpPr>
        <p:spPr>
          <a:xfrm>
            <a:off x="4728937" y="4486318"/>
            <a:ext cx="1065997" cy="215444"/>
          </a:xfrm>
          <a:prstGeom prst="rect">
            <a:avLst/>
          </a:prstGeom>
          <a:noFill/>
        </p:spPr>
        <p:txBody>
          <a:bodyPr wrap="none" lIns="0" tIns="0" rIns="0" bIns="0" rtlCol="0">
            <a:spAutoFit/>
          </a:bodyPr>
          <a:lstStyle/>
          <a:p>
            <a:r>
              <a:rPr lang="en-US" altLang="zh-CN" sz="1400" i="1" dirty="0" err="1">
                <a:solidFill>
                  <a:srgbClr val="FF0000"/>
                </a:solidFill>
              </a:rPr>
              <a:t>Bicubic_PSNR</a:t>
            </a:r>
            <a:endParaRPr lang="zh-CN" altLang="en-US" sz="1400" i="1" dirty="0">
              <a:solidFill>
                <a:srgbClr val="FF0000"/>
              </a:solidFill>
            </a:endParaRPr>
          </a:p>
        </p:txBody>
      </p:sp>
      <p:sp>
        <p:nvSpPr>
          <p:cNvPr id="82" name="文本框 81"/>
          <p:cNvSpPr txBox="1"/>
          <p:nvPr/>
        </p:nvSpPr>
        <p:spPr>
          <a:xfrm>
            <a:off x="6722075" y="5494048"/>
            <a:ext cx="666849" cy="492443"/>
          </a:xfrm>
          <a:prstGeom prst="rect">
            <a:avLst/>
          </a:prstGeom>
          <a:noFill/>
        </p:spPr>
        <p:txBody>
          <a:bodyPr wrap="none" lIns="0" tIns="0" rIns="0" bIns="0" rtlCol="0">
            <a:spAutoFit/>
          </a:bodyPr>
          <a:lstStyle/>
          <a:p>
            <a:pPr algn="ctr"/>
            <a:r>
              <a:rPr lang="en-US" altLang="zh-CN" i="1" dirty="0">
                <a:solidFill>
                  <a:srgbClr val="FF0000"/>
                </a:solidFill>
              </a:rPr>
              <a:t>Resize</a:t>
            </a:r>
          </a:p>
          <a:p>
            <a:pPr algn="ctr"/>
            <a:r>
              <a:rPr lang="en-US" altLang="zh-CN" sz="1400" dirty="0">
                <a:solidFill>
                  <a:srgbClr val="FF0000"/>
                </a:solidFill>
              </a:rPr>
              <a:t>(</a:t>
            </a:r>
            <a:r>
              <a:rPr lang="en-US" altLang="zh-CN" sz="1400" i="1" dirty="0">
                <a:solidFill>
                  <a:srgbClr val="FF0000"/>
                </a:solidFill>
              </a:rPr>
              <a:t>Bicubic</a:t>
            </a:r>
            <a:r>
              <a:rPr lang="en-US" altLang="zh-CN" sz="1400" dirty="0">
                <a:solidFill>
                  <a:srgbClr val="FF0000"/>
                </a:solidFill>
              </a:rPr>
              <a:t>)</a:t>
            </a:r>
            <a:endParaRPr lang="zh-CN" altLang="en-US" sz="1400" dirty="0">
              <a:solidFill>
                <a:srgbClr val="FF0000"/>
              </a:solidFill>
            </a:endParaRPr>
          </a:p>
        </p:txBody>
      </p:sp>
      <mc:AlternateContent xmlns:mc="http://schemas.openxmlformats.org/markup-compatibility/2006" xmlns:a14="http://schemas.microsoft.com/office/drawing/2010/main">
        <mc:Choice Requires="a14">
          <p:sp>
            <p:nvSpPr>
              <p:cNvPr id="83" name="椭圆 82"/>
              <p:cNvSpPr/>
              <p:nvPr/>
            </p:nvSpPr>
            <p:spPr>
              <a:xfrm>
                <a:off x="7617267" y="5101439"/>
                <a:ext cx="1577629" cy="817705"/>
              </a:xfrm>
              <a:prstGeom prst="ellipse">
                <a:avLst/>
              </a:prstGeom>
              <a:noFill/>
              <a:ln w="3810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rgbClr val="FF0000"/>
                          </a:solidFill>
                          <a:latin typeface="Cambria Math" panose="02040503050406030204" pitchFamily="18" charset="0"/>
                        </a:rPr>
                        <m:t>𝑇𝑒𝑠𝑡</m:t>
                      </m:r>
                    </m:oMath>
                  </m:oMathPara>
                </a14:m>
                <a:endParaRPr kumimoji="1" lang="zh-CN" altLang="en-US" sz="1800" dirty="0"/>
              </a:p>
            </p:txBody>
          </p:sp>
        </mc:Choice>
        <mc:Fallback xmlns="">
          <p:sp>
            <p:nvSpPr>
              <p:cNvPr id="83" name="椭圆 82"/>
              <p:cNvSpPr>
                <a:spLocks noRot="1" noChangeAspect="1" noMove="1" noResize="1" noEditPoints="1" noAdjustHandles="1" noChangeArrowheads="1" noChangeShapeType="1" noTextEdit="1"/>
              </p:cNvSpPr>
              <p:nvPr/>
            </p:nvSpPr>
            <p:spPr>
              <a:xfrm>
                <a:off x="7617267" y="5101439"/>
                <a:ext cx="1577629" cy="817705"/>
              </a:xfrm>
              <a:prstGeom prst="ellipse">
                <a:avLst/>
              </a:prstGeom>
              <a:blipFill>
                <a:blip r:embed="rId13"/>
                <a:stretch>
                  <a:fillRect/>
                </a:stretch>
              </a:blipFill>
              <a:ln w="38100" cmpd="sng">
                <a:solidFill>
                  <a:srgbClr val="FF0000"/>
                </a:solidFill>
                <a:prstDash val="dash"/>
              </a:ln>
            </p:spPr>
            <p:txBody>
              <a:bodyPr/>
              <a:lstStyle/>
              <a:p>
                <a:r>
                  <a:rPr lang="zh-CN" altLang="en-US">
                    <a:noFill/>
                  </a:rPr>
                  <a:t> </a:t>
                </a:r>
              </a:p>
            </p:txBody>
          </p:sp>
        </mc:Fallback>
      </mc:AlternateContent>
      <p:pic>
        <p:nvPicPr>
          <p:cNvPr id="86" name="图片 8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5472" y="2497386"/>
            <a:ext cx="11292472" cy="2886041"/>
          </a:xfrm>
          <a:prstGeom prst="rect">
            <a:avLst/>
          </a:prstGeom>
        </p:spPr>
      </p:pic>
    </p:spTree>
    <p:extLst>
      <p:ext uri="{BB962C8B-B14F-4D97-AF65-F5344CB8AC3E}">
        <p14:creationId xmlns:p14="http://schemas.microsoft.com/office/powerpoint/2010/main" val="2733448984"/>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randombar(horizontal)">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86"/>
                                        </p:tgtEl>
                                      </p:cBhvr>
                                    </p:animEffect>
                                    <p:set>
                                      <p:cBhvr>
                                        <p:cTn id="12" dur="1" fill="hold">
                                          <p:stCondLst>
                                            <p:cond delay="499"/>
                                          </p:stCondLst>
                                        </p:cTn>
                                        <p:tgtEl>
                                          <p:spTgt spid="8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horizontal)">
                                      <p:cBhvr>
                                        <p:cTn id="32" dur="500"/>
                                        <p:tgtEl>
                                          <p:spTgt spid="9"/>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horizontal)">
                                      <p:cBhvr>
                                        <p:cTn id="35" dur="500"/>
                                        <p:tgtEl>
                                          <p:spTgt spid="10"/>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randombar(horizontal)">
                                      <p:cBhvr>
                                        <p:cTn id="38" dur="500"/>
                                        <p:tgtEl>
                                          <p:spTgt spid="12"/>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randombar(horizontal)">
                                      <p:cBhvr>
                                        <p:cTn id="41" dur="500"/>
                                        <p:tgtEl>
                                          <p:spTgt spid="13"/>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randombar(horizontal)">
                                      <p:cBhvr>
                                        <p:cTn id="44" dur="500"/>
                                        <p:tgtEl>
                                          <p:spTgt spid="14"/>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randombar(horizontal)">
                                      <p:cBhvr>
                                        <p:cTn id="47" dur="500"/>
                                        <p:tgtEl>
                                          <p:spTgt spid="16"/>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randombar(horizontal)">
                                      <p:cBhvr>
                                        <p:cTn id="50" dur="500"/>
                                        <p:tgtEl>
                                          <p:spTgt spid="17"/>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randombar(horizontal)">
                                      <p:cBhvr>
                                        <p:cTn id="53" dur="500"/>
                                        <p:tgtEl>
                                          <p:spTgt spid="18"/>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randombar(horizontal)">
                                      <p:cBhvr>
                                        <p:cTn id="56" dur="500"/>
                                        <p:tgtEl>
                                          <p:spTgt spid="25"/>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randombar(horizontal)">
                                      <p:cBhvr>
                                        <p:cTn id="59" dur="500"/>
                                        <p:tgtEl>
                                          <p:spTgt spid="29"/>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randombar(horizontal)">
                                      <p:cBhvr>
                                        <p:cTn id="62" dur="500"/>
                                        <p:tgtEl>
                                          <p:spTgt spid="32"/>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randombar(horizontal)">
                                      <p:cBhvr>
                                        <p:cTn id="65" dur="500"/>
                                        <p:tgtEl>
                                          <p:spTgt spid="33"/>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randombar(horizontal)">
                                      <p:cBhvr>
                                        <p:cTn id="68" dur="500"/>
                                        <p:tgtEl>
                                          <p:spTgt spid="34"/>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randombar(horizontal)">
                                      <p:cBhvr>
                                        <p:cTn id="71" dur="500"/>
                                        <p:tgtEl>
                                          <p:spTgt spid="35"/>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randombar(horizontal)">
                                      <p:cBhvr>
                                        <p:cTn id="74" dur="500"/>
                                        <p:tgtEl>
                                          <p:spTgt spid="36"/>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randombar(horizontal)">
                                      <p:cBhvr>
                                        <p:cTn id="77" dur="500"/>
                                        <p:tgtEl>
                                          <p:spTgt spid="39"/>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randombar(horizontal)">
                                      <p:cBhvr>
                                        <p:cTn id="80" dur="500"/>
                                        <p:tgtEl>
                                          <p:spTgt spid="40"/>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randombar(horizontal)">
                                      <p:cBhvr>
                                        <p:cTn id="83" dur="500"/>
                                        <p:tgtEl>
                                          <p:spTgt spid="41"/>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randombar(horizontal)">
                                      <p:cBhvr>
                                        <p:cTn id="86" dur="500"/>
                                        <p:tgtEl>
                                          <p:spTgt spid="42"/>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randombar(horizontal)">
                                      <p:cBhvr>
                                        <p:cTn id="89" dur="500"/>
                                        <p:tgtEl>
                                          <p:spTgt spid="43"/>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randombar(horizontal)">
                                      <p:cBhvr>
                                        <p:cTn id="92" dur="500"/>
                                        <p:tgtEl>
                                          <p:spTgt spid="44"/>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randombar(horizontal)">
                                      <p:cBhvr>
                                        <p:cTn id="95" dur="500"/>
                                        <p:tgtEl>
                                          <p:spTgt spid="46"/>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47"/>
                                        </p:tgtEl>
                                        <p:attrNameLst>
                                          <p:attrName>style.visibility</p:attrName>
                                        </p:attrNameLst>
                                      </p:cBhvr>
                                      <p:to>
                                        <p:strVal val="visible"/>
                                      </p:to>
                                    </p:set>
                                    <p:animEffect transition="in" filter="randombar(horizontal)">
                                      <p:cBhvr>
                                        <p:cTn id="98" dur="500"/>
                                        <p:tgtEl>
                                          <p:spTgt spid="47"/>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animEffect transition="in" filter="randombar(horizontal)">
                                      <p:cBhvr>
                                        <p:cTn id="101" dur="500"/>
                                        <p:tgtEl>
                                          <p:spTgt spid="48"/>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49"/>
                                        </p:tgtEl>
                                        <p:attrNameLst>
                                          <p:attrName>style.visibility</p:attrName>
                                        </p:attrNameLst>
                                      </p:cBhvr>
                                      <p:to>
                                        <p:strVal val="visible"/>
                                      </p:to>
                                    </p:set>
                                    <p:animEffect transition="in" filter="randombar(horizontal)">
                                      <p:cBhvr>
                                        <p:cTn id="104" dur="500"/>
                                        <p:tgtEl>
                                          <p:spTgt spid="49"/>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randombar(horizontal)">
                                      <p:cBhvr>
                                        <p:cTn id="107" dur="500"/>
                                        <p:tgtEl>
                                          <p:spTgt spid="50"/>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51"/>
                                        </p:tgtEl>
                                        <p:attrNameLst>
                                          <p:attrName>style.visibility</p:attrName>
                                        </p:attrNameLst>
                                      </p:cBhvr>
                                      <p:to>
                                        <p:strVal val="visible"/>
                                      </p:to>
                                    </p:set>
                                    <p:animEffect transition="in" filter="randombar(horizontal)">
                                      <p:cBhvr>
                                        <p:cTn id="110" dur="500"/>
                                        <p:tgtEl>
                                          <p:spTgt spid="51"/>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52"/>
                                        </p:tgtEl>
                                        <p:attrNameLst>
                                          <p:attrName>style.visibility</p:attrName>
                                        </p:attrNameLst>
                                      </p:cBhvr>
                                      <p:to>
                                        <p:strVal val="visible"/>
                                      </p:to>
                                    </p:set>
                                    <p:animEffect transition="in" filter="randombar(horizontal)">
                                      <p:cBhvr>
                                        <p:cTn id="113" dur="500"/>
                                        <p:tgtEl>
                                          <p:spTgt spid="52"/>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randombar(horizontal)">
                                      <p:cBhvr>
                                        <p:cTn id="116" dur="500"/>
                                        <p:tgtEl>
                                          <p:spTgt spid="53"/>
                                        </p:tgtEl>
                                      </p:cBhvr>
                                    </p:animEffect>
                                  </p:childTnLst>
                                </p:cTn>
                              </p:par>
                              <p:par>
                                <p:cTn id="117" presetID="14" presetClass="entr" presetSubtype="10" fill="hold" grpId="0" nodeType="withEffect">
                                  <p:stCondLst>
                                    <p:cond delay="0"/>
                                  </p:stCondLst>
                                  <p:childTnLst>
                                    <p:set>
                                      <p:cBhvr>
                                        <p:cTn id="118" dur="1" fill="hold">
                                          <p:stCondLst>
                                            <p:cond delay="0"/>
                                          </p:stCondLst>
                                        </p:cTn>
                                        <p:tgtEl>
                                          <p:spTgt spid="54"/>
                                        </p:tgtEl>
                                        <p:attrNameLst>
                                          <p:attrName>style.visibility</p:attrName>
                                        </p:attrNameLst>
                                      </p:cBhvr>
                                      <p:to>
                                        <p:strVal val="visible"/>
                                      </p:to>
                                    </p:set>
                                    <p:animEffect transition="in" filter="randombar(horizontal)">
                                      <p:cBhvr>
                                        <p:cTn id="119" dur="500"/>
                                        <p:tgtEl>
                                          <p:spTgt spid="54"/>
                                        </p:tgtEl>
                                      </p:cBhvr>
                                    </p:animEffect>
                                  </p:childTnLst>
                                </p:cTn>
                              </p:par>
                              <p:par>
                                <p:cTn id="120" presetID="14" presetClass="entr" presetSubtype="10" fill="hold" grpId="0" nodeType="withEffect">
                                  <p:stCondLst>
                                    <p:cond delay="0"/>
                                  </p:stCondLst>
                                  <p:childTnLst>
                                    <p:set>
                                      <p:cBhvr>
                                        <p:cTn id="121" dur="1" fill="hold">
                                          <p:stCondLst>
                                            <p:cond delay="0"/>
                                          </p:stCondLst>
                                        </p:cTn>
                                        <p:tgtEl>
                                          <p:spTgt spid="55"/>
                                        </p:tgtEl>
                                        <p:attrNameLst>
                                          <p:attrName>style.visibility</p:attrName>
                                        </p:attrNameLst>
                                      </p:cBhvr>
                                      <p:to>
                                        <p:strVal val="visible"/>
                                      </p:to>
                                    </p:set>
                                    <p:animEffect transition="in" filter="randombar(horizontal)">
                                      <p:cBhvr>
                                        <p:cTn id="122" dur="500"/>
                                        <p:tgtEl>
                                          <p:spTgt spid="55"/>
                                        </p:tgtEl>
                                      </p:cBhvr>
                                    </p:animEffect>
                                  </p:childTnLst>
                                </p:cTn>
                              </p:par>
                              <p:par>
                                <p:cTn id="123" presetID="14" presetClass="entr" presetSubtype="10" fill="hold" grpId="0" nodeType="withEffect">
                                  <p:stCondLst>
                                    <p:cond delay="0"/>
                                  </p:stCondLst>
                                  <p:childTnLst>
                                    <p:set>
                                      <p:cBhvr>
                                        <p:cTn id="124" dur="1" fill="hold">
                                          <p:stCondLst>
                                            <p:cond delay="0"/>
                                          </p:stCondLst>
                                        </p:cTn>
                                        <p:tgtEl>
                                          <p:spTgt spid="56"/>
                                        </p:tgtEl>
                                        <p:attrNameLst>
                                          <p:attrName>style.visibility</p:attrName>
                                        </p:attrNameLst>
                                      </p:cBhvr>
                                      <p:to>
                                        <p:strVal val="visible"/>
                                      </p:to>
                                    </p:set>
                                    <p:animEffect transition="in" filter="randombar(horizontal)">
                                      <p:cBhvr>
                                        <p:cTn id="125" dur="500"/>
                                        <p:tgtEl>
                                          <p:spTgt spid="56"/>
                                        </p:tgtEl>
                                      </p:cBhvr>
                                    </p:animEffect>
                                  </p:childTnLst>
                                </p:cTn>
                              </p:par>
                              <p:par>
                                <p:cTn id="126" presetID="14" presetClass="entr" presetSubtype="10" fill="hold" grpId="0" nodeType="withEffect">
                                  <p:stCondLst>
                                    <p:cond delay="0"/>
                                  </p:stCondLst>
                                  <p:childTnLst>
                                    <p:set>
                                      <p:cBhvr>
                                        <p:cTn id="127" dur="1" fill="hold">
                                          <p:stCondLst>
                                            <p:cond delay="0"/>
                                          </p:stCondLst>
                                        </p:cTn>
                                        <p:tgtEl>
                                          <p:spTgt spid="63"/>
                                        </p:tgtEl>
                                        <p:attrNameLst>
                                          <p:attrName>style.visibility</p:attrName>
                                        </p:attrNameLst>
                                      </p:cBhvr>
                                      <p:to>
                                        <p:strVal val="visible"/>
                                      </p:to>
                                    </p:set>
                                    <p:animEffect transition="in" filter="randombar(horizontal)">
                                      <p:cBhvr>
                                        <p:cTn id="128" dur="500"/>
                                        <p:tgtEl>
                                          <p:spTgt spid="63"/>
                                        </p:tgtEl>
                                      </p:cBhvr>
                                    </p:animEffect>
                                  </p:childTnLst>
                                </p:cTn>
                              </p:par>
                              <p:par>
                                <p:cTn id="129" presetID="14" presetClass="entr" presetSubtype="10" fill="hold" grpId="0" nodeType="withEffect">
                                  <p:stCondLst>
                                    <p:cond delay="0"/>
                                  </p:stCondLst>
                                  <p:childTnLst>
                                    <p:set>
                                      <p:cBhvr>
                                        <p:cTn id="130" dur="1" fill="hold">
                                          <p:stCondLst>
                                            <p:cond delay="0"/>
                                          </p:stCondLst>
                                        </p:cTn>
                                        <p:tgtEl>
                                          <p:spTgt spid="64"/>
                                        </p:tgtEl>
                                        <p:attrNameLst>
                                          <p:attrName>style.visibility</p:attrName>
                                        </p:attrNameLst>
                                      </p:cBhvr>
                                      <p:to>
                                        <p:strVal val="visible"/>
                                      </p:to>
                                    </p:set>
                                    <p:animEffect transition="in" filter="randombar(horizontal)">
                                      <p:cBhvr>
                                        <p:cTn id="131" dur="500"/>
                                        <p:tgtEl>
                                          <p:spTgt spid="64"/>
                                        </p:tgtEl>
                                      </p:cBhvr>
                                    </p:animEffect>
                                  </p:childTnLst>
                                </p:cTn>
                              </p:par>
                              <p:par>
                                <p:cTn id="132" presetID="14" presetClass="entr" presetSubtype="10" fill="hold" grpId="0" nodeType="withEffect">
                                  <p:stCondLst>
                                    <p:cond delay="0"/>
                                  </p:stCondLst>
                                  <p:childTnLst>
                                    <p:set>
                                      <p:cBhvr>
                                        <p:cTn id="133" dur="1" fill="hold">
                                          <p:stCondLst>
                                            <p:cond delay="0"/>
                                          </p:stCondLst>
                                        </p:cTn>
                                        <p:tgtEl>
                                          <p:spTgt spid="65"/>
                                        </p:tgtEl>
                                        <p:attrNameLst>
                                          <p:attrName>style.visibility</p:attrName>
                                        </p:attrNameLst>
                                      </p:cBhvr>
                                      <p:to>
                                        <p:strVal val="visible"/>
                                      </p:to>
                                    </p:set>
                                    <p:animEffect transition="in" filter="randombar(horizontal)">
                                      <p:cBhvr>
                                        <p:cTn id="134" dur="500"/>
                                        <p:tgtEl>
                                          <p:spTgt spid="65"/>
                                        </p:tgtEl>
                                      </p:cBhvr>
                                    </p:animEffect>
                                  </p:childTnLst>
                                </p:cTn>
                              </p:par>
                              <p:par>
                                <p:cTn id="135" presetID="14" presetClass="entr" presetSubtype="10" fill="hold" grpId="0" nodeType="withEffect">
                                  <p:stCondLst>
                                    <p:cond delay="0"/>
                                  </p:stCondLst>
                                  <p:childTnLst>
                                    <p:set>
                                      <p:cBhvr>
                                        <p:cTn id="136" dur="1" fill="hold">
                                          <p:stCondLst>
                                            <p:cond delay="0"/>
                                          </p:stCondLst>
                                        </p:cTn>
                                        <p:tgtEl>
                                          <p:spTgt spid="66"/>
                                        </p:tgtEl>
                                        <p:attrNameLst>
                                          <p:attrName>style.visibility</p:attrName>
                                        </p:attrNameLst>
                                      </p:cBhvr>
                                      <p:to>
                                        <p:strVal val="visible"/>
                                      </p:to>
                                    </p:set>
                                    <p:animEffect transition="in" filter="randombar(horizontal)">
                                      <p:cBhvr>
                                        <p:cTn id="137" dur="500"/>
                                        <p:tgtEl>
                                          <p:spTgt spid="66"/>
                                        </p:tgtEl>
                                      </p:cBhvr>
                                    </p:animEffect>
                                  </p:childTnLst>
                                </p:cTn>
                              </p:par>
                              <p:par>
                                <p:cTn id="138" presetID="14" presetClass="entr" presetSubtype="10" fill="hold" grpId="0" nodeType="withEffect">
                                  <p:stCondLst>
                                    <p:cond delay="0"/>
                                  </p:stCondLst>
                                  <p:childTnLst>
                                    <p:set>
                                      <p:cBhvr>
                                        <p:cTn id="139" dur="1" fill="hold">
                                          <p:stCondLst>
                                            <p:cond delay="0"/>
                                          </p:stCondLst>
                                        </p:cTn>
                                        <p:tgtEl>
                                          <p:spTgt spid="67"/>
                                        </p:tgtEl>
                                        <p:attrNameLst>
                                          <p:attrName>style.visibility</p:attrName>
                                        </p:attrNameLst>
                                      </p:cBhvr>
                                      <p:to>
                                        <p:strVal val="visible"/>
                                      </p:to>
                                    </p:set>
                                    <p:animEffect transition="in" filter="randombar(horizontal)">
                                      <p:cBhvr>
                                        <p:cTn id="140" dur="500"/>
                                        <p:tgtEl>
                                          <p:spTgt spid="67"/>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68"/>
                                        </p:tgtEl>
                                        <p:attrNameLst>
                                          <p:attrName>style.visibility</p:attrName>
                                        </p:attrNameLst>
                                      </p:cBhvr>
                                      <p:to>
                                        <p:strVal val="visible"/>
                                      </p:to>
                                    </p:set>
                                    <p:animEffect transition="in" filter="randombar(horizontal)">
                                      <p:cBhvr>
                                        <p:cTn id="143" dur="500"/>
                                        <p:tgtEl>
                                          <p:spTgt spid="68"/>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69"/>
                                        </p:tgtEl>
                                        <p:attrNameLst>
                                          <p:attrName>style.visibility</p:attrName>
                                        </p:attrNameLst>
                                      </p:cBhvr>
                                      <p:to>
                                        <p:strVal val="visible"/>
                                      </p:to>
                                    </p:set>
                                    <p:animEffect transition="in" filter="randombar(horizontal)">
                                      <p:cBhvr>
                                        <p:cTn id="146" dur="500"/>
                                        <p:tgtEl>
                                          <p:spTgt spid="69"/>
                                        </p:tgtEl>
                                      </p:cBhvr>
                                    </p:animEffect>
                                  </p:childTnLst>
                                </p:cTn>
                              </p:par>
                              <p:par>
                                <p:cTn id="147" presetID="14" presetClass="entr" presetSubtype="10" fill="hold" grpId="0" nodeType="withEffect">
                                  <p:stCondLst>
                                    <p:cond delay="0"/>
                                  </p:stCondLst>
                                  <p:childTnLst>
                                    <p:set>
                                      <p:cBhvr>
                                        <p:cTn id="148" dur="1" fill="hold">
                                          <p:stCondLst>
                                            <p:cond delay="0"/>
                                          </p:stCondLst>
                                        </p:cTn>
                                        <p:tgtEl>
                                          <p:spTgt spid="70"/>
                                        </p:tgtEl>
                                        <p:attrNameLst>
                                          <p:attrName>style.visibility</p:attrName>
                                        </p:attrNameLst>
                                      </p:cBhvr>
                                      <p:to>
                                        <p:strVal val="visible"/>
                                      </p:to>
                                    </p:set>
                                    <p:animEffect transition="in" filter="randombar(horizontal)">
                                      <p:cBhvr>
                                        <p:cTn id="149" dur="500"/>
                                        <p:tgtEl>
                                          <p:spTgt spid="70"/>
                                        </p:tgtEl>
                                      </p:cBhvr>
                                    </p:animEffect>
                                  </p:childTnLst>
                                </p:cTn>
                              </p:par>
                              <p:par>
                                <p:cTn id="150" presetID="14" presetClass="entr" presetSubtype="10" fill="hold" grpId="0" nodeType="withEffect">
                                  <p:stCondLst>
                                    <p:cond delay="0"/>
                                  </p:stCondLst>
                                  <p:childTnLst>
                                    <p:set>
                                      <p:cBhvr>
                                        <p:cTn id="151" dur="1" fill="hold">
                                          <p:stCondLst>
                                            <p:cond delay="0"/>
                                          </p:stCondLst>
                                        </p:cTn>
                                        <p:tgtEl>
                                          <p:spTgt spid="71"/>
                                        </p:tgtEl>
                                        <p:attrNameLst>
                                          <p:attrName>style.visibility</p:attrName>
                                        </p:attrNameLst>
                                      </p:cBhvr>
                                      <p:to>
                                        <p:strVal val="visible"/>
                                      </p:to>
                                    </p:set>
                                    <p:animEffect transition="in" filter="randombar(horizontal)">
                                      <p:cBhvr>
                                        <p:cTn id="152" dur="500"/>
                                        <p:tgtEl>
                                          <p:spTgt spid="71"/>
                                        </p:tgtEl>
                                      </p:cBhvr>
                                    </p:animEffect>
                                  </p:childTnLst>
                                </p:cTn>
                              </p:par>
                              <p:par>
                                <p:cTn id="153" presetID="14" presetClass="entr" presetSubtype="10" fill="hold" grpId="0" nodeType="withEffect">
                                  <p:stCondLst>
                                    <p:cond delay="0"/>
                                  </p:stCondLst>
                                  <p:childTnLst>
                                    <p:set>
                                      <p:cBhvr>
                                        <p:cTn id="154" dur="1" fill="hold">
                                          <p:stCondLst>
                                            <p:cond delay="0"/>
                                          </p:stCondLst>
                                        </p:cTn>
                                        <p:tgtEl>
                                          <p:spTgt spid="72"/>
                                        </p:tgtEl>
                                        <p:attrNameLst>
                                          <p:attrName>style.visibility</p:attrName>
                                        </p:attrNameLst>
                                      </p:cBhvr>
                                      <p:to>
                                        <p:strVal val="visible"/>
                                      </p:to>
                                    </p:set>
                                    <p:animEffect transition="in" filter="randombar(horizontal)">
                                      <p:cBhvr>
                                        <p:cTn id="155" dur="500"/>
                                        <p:tgtEl>
                                          <p:spTgt spid="72"/>
                                        </p:tgtEl>
                                      </p:cBhvr>
                                    </p:animEffect>
                                  </p:childTnLst>
                                </p:cTn>
                              </p:par>
                              <p:par>
                                <p:cTn id="156" presetID="14" presetClass="entr" presetSubtype="10" fill="hold" grpId="0" nodeType="with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randombar(horizontal)">
                                      <p:cBhvr>
                                        <p:cTn id="158" dur="500"/>
                                        <p:tgtEl>
                                          <p:spTgt spid="73"/>
                                        </p:tgtEl>
                                      </p:cBhvr>
                                    </p:animEffect>
                                  </p:childTnLst>
                                </p:cTn>
                              </p:par>
                              <p:par>
                                <p:cTn id="159" presetID="14" presetClass="entr" presetSubtype="10" fill="hold" grpId="0" nodeType="withEffect">
                                  <p:stCondLst>
                                    <p:cond delay="0"/>
                                  </p:stCondLst>
                                  <p:childTnLst>
                                    <p:set>
                                      <p:cBhvr>
                                        <p:cTn id="160" dur="1" fill="hold">
                                          <p:stCondLst>
                                            <p:cond delay="0"/>
                                          </p:stCondLst>
                                        </p:cTn>
                                        <p:tgtEl>
                                          <p:spTgt spid="74"/>
                                        </p:tgtEl>
                                        <p:attrNameLst>
                                          <p:attrName>style.visibility</p:attrName>
                                        </p:attrNameLst>
                                      </p:cBhvr>
                                      <p:to>
                                        <p:strVal val="visible"/>
                                      </p:to>
                                    </p:set>
                                    <p:animEffect transition="in" filter="randombar(horizontal)">
                                      <p:cBhvr>
                                        <p:cTn id="161" dur="500"/>
                                        <p:tgtEl>
                                          <p:spTgt spid="74"/>
                                        </p:tgtEl>
                                      </p:cBhvr>
                                    </p:animEffect>
                                  </p:childTnLst>
                                </p:cTn>
                              </p:par>
                              <p:par>
                                <p:cTn id="162" presetID="14" presetClass="entr" presetSubtype="10" fill="hold" grpId="0" nodeType="withEffect">
                                  <p:stCondLst>
                                    <p:cond delay="0"/>
                                  </p:stCondLst>
                                  <p:childTnLst>
                                    <p:set>
                                      <p:cBhvr>
                                        <p:cTn id="163" dur="1" fill="hold">
                                          <p:stCondLst>
                                            <p:cond delay="0"/>
                                          </p:stCondLst>
                                        </p:cTn>
                                        <p:tgtEl>
                                          <p:spTgt spid="75"/>
                                        </p:tgtEl>
                                        <p:attrNameLst>
                                          <p:attrName>style.visibility</p:attrName>
                                        </p:attrNameLst>
                                      </p:cBhvr>
                                      <p:to>
                                        <p:strVal val="visible"/>
                                      </p:to>
                                    </p:set>
                                    <p:animEffect transition="in" filter="randombar(horizontal)">
                                      <p:cBhvr>
                                        <p:cTn id="164" dur="500"/>
                                        <p:tgtEl>
                                          <p:spTgt spid="75"/>
                                        </p:tgtEl>
                                      </p:cBhvr>
                                    </p:animEffect>
                                  </p:childTnLst>
                                </p:cTn>
                              </p:par>
                              <p:par>
                                <p:cTn id="165" presetID="14" presetClass="entr" presetSubtype="10" fill="hold" grpId="0" nodeType="withEffect">
                                  <p:stCondLst>
                                    <p:cond delay="0"/>
                                  </p:stCondLst>
                                  <p:childTnLst>
                                    <p:set>
                                      <p:cBhvr>
                                        <p:cTn id="166" dur="1" fill="hold">
                                          <p:stCondLst>
                                            <p:cond delay="0"/>
                                          </p:stCondLst>
                                        </p:cTn>
                                        <p:tgtEl>
                                          <p:spTgt spid="76"/>
                                        </p:tgtEl>
                                        <p:attrNameLst>
                                          <p:attrName>style.visibility</p:attrName>
                                        </p:attrNameLst>
                                      </p:cBhvr>
                                      <p:to>
                                        <p:strVal val="visible"/>
                                      </p:to>
                                    </p:set>
                                    <p:animEffect transition="in" filter="randombar(horizontal)">
                                      <p:cBhvr>
                                        <p:cTn id="167" dur="500"/>
                                        <p:tgtEl>
                                          <p:spTgt spid="76"/>
                                        </p:tgtEl>
                                      </p:cBhvr>
                                    </p:animEffect>
                                  </p:childTnLst>
                                </p:cTn>
                              </p:par>
                              <p:par>
                                <p:cTn id="168" presetID="14" presetClass="entr" presetSubtype="10" fill="hold" grpId="0" nodeType="withEffect">
                                  <p:stCondLst>
                                    <p:cond delay="0"/>
                                  </p:stCondLst>
                                  <p:childTnLst>
                                    <p:set>
                                      <p:cBhvr>
                                        <p:cTn id="169" dur="1" fill="hold">
                                          <p:stCondLst>
                                            <p:cond delay="0"/>
                                          </p:stCondLst>
                                        </p:cTn>
                                        <p:tgtEl>
                                          <p:spTgt spid="77"/>
                                        </p:tgtEl>
                                        <p:attrNameLst>
                                          <p:attrName>style.visibility</p:attrName>
                                        </p:attrNameLst>
                                      </p:cBhvr>
                                      <p:to>
                                        <p:strVal val="visible"/>
                                      </p:to>
                                    </p:set>
                                    <p:animEffect transition="in" filter="randombar(horizontal)">
                                      <p:cBhvr>
                                        <p:cTn id="170" dur="500"/>
                                        <p:tgtEl>
                                          <p:spTgt spid="77"/>
                                        </p:tgtEl>
                                      </p:cBhvr>
                                    </p:animEffect>
                                  </p:childTnLst>
                                </p:cTn>
                              </p:par>
                              <p:par>
                                <p:cTn id="171" presetID="14" presetClass="entr" presetSubtype="10" fill="hold" grpId="0" nodeType="withEffect">
                                  <p:stCondLst>
                                    <p:cond delay="0"/>
                                  </p:stCondLst>
                                  <p:childTnLst>
                                    <p:set>
                                      <p:cBhvr>
                                        <p:cTn id="172" dur="1" fill="hold">
                                          <p:stCondLst>
                                            <p:cond delay="0"/>
                                          </p:stCondLst>
                                        </p:cTn>
                                        <p:tgtEl>
                                          <p:spTgt spid="78"/>
                                        </p:tgtEl>
                                        <p:attrNameLst>
                                          <p:attrName>style.visibility</p:attrName>
                                        </p:attrNameLst>
                                      </p:cBhvr>
                                      <p:to>
                                        <p:strVal val="visible"/>
                                      </p:to>
                                    </p:set>
                                    <p:animEffect transition="in" filter="randombar(horizontal)">
                                      <p:cBhvr>
                                        <p:cTn id="173" dur="500"/>
                                        <p:tgtEl>
                                          <p:spTgt spid="78"/>
                                        </p:tgtEl>
                                      </p:cBhvr>
                                    </p:animEffect>
                                  </p:childTnLst>
                                </p:cTn>
                              </p:par>
                              <p:par>
                                <p:cTn id="174" presetID="14" presetClass="entr" presetSubtype="10" fill="hold" grpId="0" nodeType="withEffect">
                                  <p:stCondLst>
                                    <p:cond delay="0"/>
                                  </p:stCondLst>
                                  <p:childTnLst>
                                    <p:set>
                                      <p:cBhvr>
                                        <p:cTn id="175" dur="1" fill="hold">
                                          <p:stCondLst>
                                            <p:cond delay="0"/>
                                          </p:stCondLst>
                                        </p:cTn>
                                        <p:tgtEl>
                                          <p:spTgt spid="80"/>
                                        </p:tgtEl>
                                        <p:attrNameLst>
                                          <p:attrName>style.visibility</p:attrName>
                                        </p:attrNameLst>
                                      </p:cBhvr>
                                      <p:to>
                                        <p:strVal val="visible"/>
                                      </p:to>
                                    </p:set>
                                    <p:animEffect transition="in" filter="randombar(horizontal)">
                                      <p:cBhvr>
                                        <p:cTn id="176" dur="500"/>
                                        <p:tgtEl>
                                          <p:spTgt spid="80"/>
                                        </p:tgtEl>
                                      </p:cBhvr>
                                    </p:animEffect>
                                  </p:childTnLst>
                                </p:cTn>
                              </p:par>
                              <p:par>
                                <p:cTn id="177" presetID="14" presetClass="entr" presetSubtype="10" fill="hold" grpId="0" nodeType="withEffect">
                                  <p:stCondLst>
                                    <p:cond delay="0"/>
                                  </p:stCondLst>
                                  <p:childTnLst>
                                    <p:set>
                                      <p:cBhvr>
                                        <p:cTn id="178" dur="1" fill="hold">
                                          <p:stCondLst>
                                            <p:cond delay="0"/>
                                          </p:stCondLst>
                                        </p:cTn>
                                        <p:tgtEl>
                                          <p:spTgt spid="81"/>
                                        </p:tgtEl>
                                        <p:attrNameLst>
                                          <p:attrName>style.visibility</p:attrName>
                                        </p:attrNameLst>
                                      </p:cBhvr>
                                      <p:to>
                                        <p:strVal val="visible"/>
                                      </p:to>
                                    </p:set>
                                    <p:animEffect transition="in" filter="randombar(horizontal)">
                                      <p:cBhvr>
                                        <p:cTn id="179" dur="500"/>
                                        <p:tgtEl>
                                          <p:spTgt spid="81"/>
                                        </p:tgtEl>
                                      </p:cBhvr>
                                    </p:animEffect>
                                  </p:childTnLst>
                                </p:cTn>
                              </p:par>
                              <p:par>
                                <p:cTn id="180" presetID="14" presetClass="entr" presetSubtype="10" fill="hold" grpId="0" nodeType="withEffect">
                                  <p:stCondLst>
                                    <p:cond delay="0"/>
                                  </p:stCondLst>
                                  <p:childTnLst>
                                    <p:set>
                                      <p:cBhvr>
                                        <p:cTn id="181" dur="1" fill="hold">
                                          <p:stCondLst>
                                            <p:cond delay="0"/>
                                          </p:stCondLst>
                                        </p:cTn>
                                        <p:tgtEl>
                                          <p:spTgt spid="82"/>
                                        </p:tgtEl>
                                        <p:attrNameLst>
                                          <p:attrName>style.visibility</p:attrName>
                                        </p:attrNameLst>
                                      </p:cBhvr>
                                      <p:to>
                                        <p:strVal val="visible"/>
                                      </p:to>
                                    </p:set>
                                    <p:animEffect transition="in" filter="randombar(horizontal)">
                                      <p:cBhvr>
                                        <p:cTn id="182" dur="500"/>
                                        <p:tgtEl>
                                          <p:spTgt spid="82"/>
                                        </p:tgtEl>
                                      </p:cBhvr>
                                    </p:animEffect>
                                  </p:childTnLst>
                                </p:cTn>
                              </p:par>
                              <p:par>
                                <p:cTn id="183" presetID="14" presetClass="entr" presetSubtype="10" fill="hold" grpId="0" nodeType="withEffect">
                                  <p:stCondLst>
                                    <p:cond delay="0"/>
                                  </p:stCondLst>
                                  <p:childTnLst>
                                    <p:set>
                                      <p:cBhvr>
                                        <p:cTn id="184" dur="1" fill="hold">
                                          <p:stCondLst>
                                            <p:cond delay="0"/>
                                          </p:stCondLst>
                                        </p:cTn>
                                        <p:tgtEl>
                                          <p:spTgt spid="83"/>
                                        </p:tgtEl>
                                        <p:attrNameLst>
                                          <p:attrName>style.visibility</p:attrName>
                                        </p:attrNameLst>
                                      </p:cBhvr>
                                      <p:to>
                                        <p:strVal val="visible"/>
                                      </p:to>
                                    </p:set>
                                    <p:animEffect transition="in" filter="randombar(horizontal)">
                                      <p:cBhvr>
                                        <p:cTn id="18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animBg="1"/>
      <p:bldP spid="10" grpId="0" animBg="1"/>
      <p:bldP spid="12" grpId="0" animBg="1"/>
      <p:bldP spid="13" grpId="0" animBg="1"/>
      <p:bldP spid="14" grpId="0" animBg="1"/>
      <p:bldP spid="16" grpId="0"/>
      <p:bldP spid="17" grpId="0"/>
      <p:bldP spid="18" grpId="0" animBg="1"/>
      <p:bldP spid="25" grpId="0" animBg="1"/>
      <p:bldP spid="29" grpId="0" animBg="1"/>
      <p:bldP spid="32" grpId="0" animBg="1"/>
      <p:bldP spid="33" grpId="0" animBg="1"/>
      <p:bldP spid="34" grpId="0"/>
      <p:bldP spid="35" grpId="0"/>
      <p:bldP spid="36" grpId="0"/>
      <p:bldP spid="39" grpId="0"/>
      <p:bldP spid="40" grpId="0"/>
      <p:bldP spid="41" grpId="0" animBg="1"/>
      <p:bldP spid="42" grpId="0" animBg="1"/>
      <p:bldP spid="43" grpId="0" animBg="1"/>
      <p:bldP spid="44" grpId="0"/>
      <p:bldP spid="46" grpId="0" animBg="1"/>
      <p:bldP spid="47" grpId="0" animBg="1"/>
      <p:bldP spid="48" grpId="0" animBg="1"/>
      <p:bldP spid="49" grpId="0"/>
      <p:bldP spid="50" grpId="0"/>
      <p:bldP spid="51" grpId="0"/>
      <p:bldP spid="52" grpId="0"/>
      <p:bldP spid="53" grpId="0"/>
      <p:bldP spid="54" grpId="0"/>
      <p:bldP spid="55" grpId="0" animBg="1"/>
      <p:bldP spid="56" grpId="0"/>
      <p:bldP spid="63" grpId="0" animBg="1"/>
      <p:bldP spid="64" grpId="0" animBg="1"/>
      <p:bldP spid="65" grpId="0" animBg="1"/>
      <p:bldP spid="66" grpId="0" animBg="1"/>
      <p:bldP spid="67" grpId="0"/>
      <p:bldP spid="68" grpId="0"/>
      <p:bldP spid="69" grpId="0"/>
      <p:bldP spid="70" grpId="0" animBg="1"/>
      <p:bldP spid="71" grpId="0"/>
      <p:bldP spid="72" grpId="0"/>
      <p:bldP spid="73" grpId="0" animBg="1"/>
      <p:bldP spid="74" grpId="0" animBg="1"/>
      <p:bldP spid="75" grpId="0"/>
      <p:bldP spid="76" grpId="0" animBg="1"/>
      <p:bldP spid="77" grpId="0" animBg="1"/>
      <p:bldP spid="78" grpId="0"/>
      <p:bldP spid="80" grpId="0" animBg="1"/>
      <p:bldP spid="81" grpId="0"/>
      <p:bldP spid="82" grpId="0"/>
      <p:bldP spid="8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i="1" dirty="0"/>
              <a:t>Our Results:</a:t>
            </a:r>
            <a:endParaRPr lang="zh-CN" altLang="en-US" i="1" dirty="0"/>
          </a:p>
        </p:txBody>
      </p:sp>
      <p:sp>
        <p:nvSpPr>
          <p:cNvPr id="3" name="标题 2"/>
          <p:cNvSpPr>
            <a:spLocks noGrp="1"/>
          </p:cNvSpPr>
          <p:nvPr>
            <p:ph type="title"/>
          </p:nvPr>
        </p:nvSpPr>
        <p:spPr/>
        <p:txBody>
          <a:bodyPr/>
          <a:lstStyle/>
          <a:p>
            <a:r>
              <a:rPr lang="en-US" altLang="zh-CN" dirty="0"/>
              <a:t>Re-implementation of ESPCN(2016)</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9063"/>
            <a:ext cx="12192000" cy="1847873"/>
          </a:xfrm>
          <a:prstGeom prst="rect">
            <a:avLst/>
          </a:prstGeom>
        </p:spPr>
      </p:pic>
    </p:spTree>
    <p:extLst>
      <p:ext uri="{BB962C8B-B14F-4D97-AF65-F5344CB8AC3E}">
        <p14:creationId xmlns:p14="http://schemas.microsoft.com/office/powerpoint/2010/main" val="2997613756"/>
      </p:ext>
    </p:extLst>
  </p:cSld>
  <p:clrMapOvr>
    <a:masterClrMapping/>
  </p:clrMapOvr>
  <p:transition spd="med">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17069" y="2967335"/>
            <a:ext cx="2957861" cy="1107996"/>
          </a:xfrm>
          <a:prstGeom prst="rect">
            <a:avLst/>
          </a:prstGeom>
          <a:noFill/>
        </p:spPr>
        <p:txBody>
          <a:bodyPr wrap="none" lIns="91440" tIns="45720" rIns="91440" bIns="45720">
            <a:spAutoFit/>
          </a:bodyPr>
          <a:lstStyle/>
          <a:p>
            <a:pPr algn="ctr"/>
            <a:r>
              <a:rPr lang="en-US" altLang="zh-CN" sz="6600" b="0" cap="none" spc="0" dirty="0" smtClean="0">
                <a:ln w="0"/>
                <a:solidFill>
                  <a:srgbClr val="0070C0"/>
                </a:solidFill>
                <a:effectLst>
                  <a:outerShdw blurRad="38100" dist="25400" dir="5400000" algn="ctr" rotWithShape="0">
                    <a:srgbClr val="6E747A">
                      <a:alpha val="43000"/>
                    </a:srgbClr>
                  </a:outerShdw>
                </a:effectLst>
              </a:rPr>
              <a:t>Thanks!</a:t>
            </a:r>
            <a:endParaRPr lang="zh-CN" altLang="en-US" sz="6600" b="0" cap="none" spc="0" dirty="0">
              <a:ln w="0"/>
              <a:solidFill>
                <a:srgbClr val="0070C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770610027"/>
      </p:ext>
    </p:extLst>
  </p:cSld>
  <p:clrMapOvr>
    <a:masterClrMapping/>
  </p:clrMapOvr>
  <p:transition spd="med">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en-US" altLang="zh-CN" dirty="0" smtClean="0"/>
              <a:t>Goal</a:t>
            </a:r>
          </a:p>
          <a:p>
            <a:pPr marL="400050" lvl="1" indent="0">
              <a:lnSpc>
                <a:spcPct val="100000"/>
              </a:lnSpc>
              <a:buNone/>
            </a:pPr>
            <a:r>
              <a:rPr lang="en-US" altLang="zh-CN" dirty="0"/>
              <a:t>	</a:t>
            </a:r>
            <a:r>
              <a:rPr lang="en-US" altLang="zh-CN" dirty="0">
                <a:solidFill>
                  <a:srgbClr val="FF0000"/>
                </a:solidFill>
              </a:rPr>
              <a:t> Reconstruct</a:t>
            </a:r>
            <a:r>
              <a:rPr lang="en-US" altLang="zh-CN" dirty="0"/>
              <a:t> a HR image from a single LR </a:t>
            </a:r>
            <a:r>
              <a:rPr lang="en-US" altLang="zh-CN" dirty="0" smtClean="0"/>
              <a:t>image</a:t>
            </a:r>
          </a:p>
          <a:p>
            <a:pPr>
              <a:lnSpc>
                <a:spcPct val="100000"/>
              </a:lnSpc>
            </a:pPr>
            <a:r>
              <a:rPr lang="en-US" altLang="zh-CN" dirty="0" smtClean="0"/>
              <a:t>Pipeline</a:t>
            </a:r>
          </a:p>
        </p:txBody>
      </p:sp>
      <p:sp>
        <p:nvSpPr>
          <p:cNvPr id="3" name="标题 2"/>
          <p:cNvSpPr>
            <a:spLocks noGrp="1"/>
          </p:cNvSpPr>
          <p:nvPr>
            <p:ph type="title"/>
          </p:nvPr>
        </p:nvSpPr>
        <p:spPr/>
        <p:txBody>
          <a:bodyPr/>
          <a:lstStyle/>
          <a:p>
            <a:r>
              <a:rPr lang="en-US" altLang="zh-CN" dirty="0" smtClean="0"/>
              <a:t>Problem Setting</a:t>
            </a:r>
            <a:endParaRPr lang="zh-CN" altLang="en-US" dirty="0"/>
          </a:p>
        </p:txBody>
      </p:sp>
      <p:pic>
        <p:nvPicPr>
          <p:cNvPr id="4" name="图片 3">
            <a:extLst>
              <a:ext uri="{FF2B5EF4-FFF2-40B4-BE49-F238E27FC236}">
                <a16:creationId xmlns:a16="http://schemas.microsoft.com/office/drawing/2014/main" id="{2E846773-1C71-BF4C-B321-08A46361D061}"/>
              </a:ext>
            </a:extLst>
          </p:cNvPr>
          <p:cNvPicPr>
            <a:picLocks noChangeAspect="1"/>
          </p:cNvPicPr>
          <p:nvPr/>
        </p:nvPicPr>
        <p:blipFill>
          <a:blip r:embed="rId3"/>
          <a:stretch>
            <a:fillRect/>
          </a:stretch>
        </p:blipFill>
        <p:spPr>
          <a:xfrm>
            <a:off x="939571" y="3373081"/>
            <a:ext cx="2195168" cy="2212521"/>
          </a:xfrm>
          <a:prstGeom prst="rect">
            <a:avLst/>
          </a:prstGeom>
        </p:spPr>
      </p:pic>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3E238EEE-C571-C84C-BCD2-E7402885A780}"/>
                  </a:ext>
                </a:extLst>
              </p:cNvPr>
              <p:cNvSpPr txBox="1"/>
              <p:nvPr/>
            </p:nvSpPr>
            <p:spPr>
              <a:xfrm>
                <a:off x="500371" y="3069998"/>
                <a:ext cx="2887521" cy="2506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𝑯𝒊𝒈𝒉</m:t>
                      </m:r>
                      <m:r>
                        <a:rPr kumimoji="1" lang="en-US" altLang="zh-CN" sz="1600" b="1" i="1" smtClean="0">
                          <a:latin typeface="Cambria Math" panose="02040503050406030204" pitchFamily="18" charset="0"/>
                        </a:rPr>
                        <m:t> </m:t>
                      </m:r>
                      <m:r>
                        <a:rPr kumimoji="1" lang="en-US" altLang="zh-CN" sz="1600" b="1" i="1" smtClean="0">
                          <a:latin typeface="Cambria Math" panose="02040503050406030204" pitchFamily="18" charset="0"/>
                        </a:rPr>
                        <m:t>𝑹𝒆𝒔𝒐𝒍𝒖𝒕𝒊𝒐𝒏</m:t>
                      </m:r>
                      <m:r>
                        <a:rPr kumimoji="1" lang="en-US" altLang="zh-CN" sz="1600" b="1" i="1" smtClean="0">
                          <a:latin typeface="Cambria Math" panose="02040503050406030204" pitchFamily="18" charset="0"/>
                        </a:rPr>
                        <m:t> </m:t>
                      </m:r>
                      <m:r>
                        <a:rPr kumimoji="1" lang="en-US" altLang="zh-CN" sz="1600" b="1" i="1" smtClean="0">
                          <a:latin typeface="Cambria Math" panose="02040503050406030204" pitchFamily="18" charset="0"/>
                        </a:rPr>
                        <m:t>𝒊𝒎𝒂𝒈𝒆</m:t>
                      </m:r>
                      <m:r>
                        <a:rPr kumimoji="1" lang="en-US" altLang="zh-CN" sz="1600" b="1" i="1" smtClean="0">
                          <a:latin typeface="Cambria Math" panose="02040503050406030204" pitchFamily="18" charset="0"/>
                        </a:rPr>
                        <m:t>(</m:t>
                      </m:r>
                      <m:sSup>
                        <m:sSupPr>
                          <m:ctrlPr>
                            <a:rPr kumimoji="1" lang="zh-CN" altLang="en-US" sz="1600" b="1" i="1" dirty="0" smtClean="0">
                              <a:latin typeface="Cambria Math" panose="02040503050406030204" pitchFamily="18" charset="0"/>
                            </a:rPr>
                          </m:ctrlPr>
                        </m:sSupPr>
                        <m:e>
                          <m:r>
                            <a:rPr kumimoji="1" lang="en-US" altLang="zh-CN" sz="1600" b="1" i="1" dirty="0" smtClean="0">
                              <a:latin typeface="Cambria Math" panose="02040503050406030204" pitchFamily="18" charset="0"/>
                            </a:rPr>
                            <m:t>𝑰</m:t>
                          </m:r>
                        </m:e>
                        <m:sup>
                          <m:r>
                            <a:rPr kumimoji="1" lang="en-US" altLang="zh-CN" sz="1600" b="1" i="1" dirty="0" smtClean="0">
                              <a:latin typeface="Cambria Math" panose="02040503050406030204" pitchFamily="18" charset="0"/>
                            </a:rPr>
                            <m:t>𝑯𝑹</m:t>
                          </m:r>
                        </m:sup>
                      </m:sSup>
                      <m:r>
                        <a:rPr kumimoji="1" lang="en-US" altLang="zh-CN" sz="1600" b="1" i="1" smtClean="0">
                          <a:latin typeface="Cambria Math" panose="02040503050406030204" pitchFamily="18" charset="0"/>
                        </a:rPr>
                        <m:t>)</m:t>
                      </m:r>
                    </m:oMath>
                  </m:oMathPara>
                </a14:m>
                <a:endParaRPr kumimoji="1" lang="zh-CN" altLang="en-US" sz="1600" b="1" dirty="0"/>
              </a:p>
            </p:txBody>
          </p:sp>
        </mc:Choice>
        <mc:Fallback>
          <p:sp>
            <p:nvSpPr>
              <p:cNvPr id="5" name="文本框 4">
                <a:extLst>
                  <a:ext uri="{FF2B5EF4-FFF2-40B4-BE49-F238E27FC236}">
                    <a16:creationId xmlns:a16="http://schemas.microsoft.com/office/drawing/2014/main" id="{3E238EEE-C571-C84C-BCD2-E7402885A780}"/>
                  </a:ext>
                </a:extLst>
              </p:cNvPr>
              <p:cNvSpPr txBox="1">
                <a:spLocks noRot="1" noChangeAspect="1" noMove="1" noResize="1" noEditPoints="1" noAdjustHandles="1" noChangeArrowheads="1" noChangeShapeType="1" noTextEdit="1"/>
              </p:cNvSpPr>
              <p:nvPr/>
            </p:nvSpPr>
            <p:spPr>
              <a:xfrm>
                <a:off x="500371" y="3069998"/>
                <a:ext cx="2887521" cy="250646"/>
              </a:xfrm>
              <a:prstGeom prst="rect">
                <a:avLst/>
              </a:prstGeom>
              <a:blipFill>
                <a:blip r:embed="rId4"/>
                <a:stretch>
                  <a:fillRect l="-2110" r="-1899" b="-36585"/>
                </a:stretch>
              </a:blipFill>
            </p:spPr>
            <p:txBody>
              <a:bodyPr/>
              <a:lstStyle/>
              <a:p>
                <a:r>
                  <a:rPr lang="zh-CN" altLang="en-US">
                    <a:noFill/>
                  </a:rPr>
                  <a:t> </a:t>
                </a:r>
              </a:p>
            </p:txBody>
          </p:sp>
        </mc:Fallback>
      </mc:AlternateContent>
      <p:sp>
        <p:nvSpPr>
          <p:cNvPr id="6" name="右箭头 5">
            <a:extLst>
              <a:ext uri="{FF2B5EF4-FFF2-40B4-BE49-F238E27FC236}">
                <a16:creationId xmlns:a16="http://schemas.microsoft.com/office/drawing/2014/main" id="{268E3FFB-E80A-8947-B729-29F2CA82699D}"/>
              </a:ext>
            </a:extLst>
          </p:cNvPr>
          <p:cNvSpPr/>
          <p:nvPr/>
        </p:nvSpPr>
        <p:spPr>
          <a:xfrm>
            <a:off x="3187364" y="4319621"/>
            <a:ext cx="1536854" cy="533470"/>
          </a:xfrm>
          <a:prstGeom prst="rightArrow">
            <a:avLst/>
          </a:prstGeom>
          <a:solidFill>
            <a:srgbClr val="92D050"/>
          </a:solidFill>
          <a:ln w="38100"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i="1" dirty="0"/>
              <a:t>Down-Sample</a:t>
            </a:r>
            <a:endParaRPr kumimoji="1" lang="zh-CN" altLang="en-US" sz="1600" i="1" dirty="0"/>
          </a:p>
        </p:txBody>
      </p:sp>
      <p:pic>
        <p:nvPicPr>
          <p:cNvPr id="7" name="图片 6">
            <a:extLst>
              <a:ext uri="{FF2B5EF4-FFF2-40B4-BE49-F238E27FC236}">
                <a16:creationId xmlns:a16="http://schemas.microsoft.com/office/drawing/2014/main" id="{9427CB68-90F5-8644-8F7B-66F0593CA32E}"/>
              </a:ext>
            </a:extLst>
          </p:cNvPr>
          <p:cNvPicPr>
            <a:picLocks noChangeAspect="1"/>
          </p:cNvPicPr>
          <p:nvPr/>
        </p:nvPicPr>
        <p:blipFill>
          <a:blip r:embed="rId5"/>
          <a:stretch>
            <a:fillRect/>
          </a:stretch>
        </p:blipFill>
        <p:spPr>
          <a:xfrm>
            <a:off x="4823416" y="4195684"/>
            <a:ext cx="772259" cy="781344"/>
          </a:xfrm>
          <a:prstGeom prst="rect">
            <a:avLst/>
          </a:prstGeom>
        </p:spPr>
      </p:pic>
      <p:sp>
        <p:nvSpPr>
          <p:cNvPr id="8" name="右箭头 7">
            <a:extLst>
              <a:ext uri="{FF2B5EF4-FFF2-40B4-BE49-F238E27FC236}">
                <a16:creationId xmlns:a16="http://schemas.microsoft.com/office/drawing/2014/main" id="{1F59FBD7-2385-5E40-B2F1-191756298C12}"/>
              </a:ext>
            </a:extLst>
          </p:cNvPr>
          <p:cNvSpPr/>
          <p:nvPr/>
        </p:nvSpPr>
        <p:spPr>
          <a:xfrm>
            <a:off x="5863965" y="4283604"/>
            <a:ext cx="2907133" cy="628090"/>
          </a:xfrm>
          <a:prstGeom prst="rightArrow">
            <a:avLst/>
          </a:prstGeom>
          <a:solidFill>
            <a:srgbClr val="92D050"/>
          </a:solidFill>
          <a:ln w="38100"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1" dirty="0"/>
              <a:t>Super-Resolve</a:t>
            </a:r>
            <a:endParaRPr kumimoji="1" lang="zh-CN" altLang="en-US" sz="2000" i="1" dirty="0"/>
          </a:p>
        </p:txBody>
      </p:sp>
      <p:pic>
        <p:nvPicPr>
          <p:cNvPr id="9" name="图片 8">
            <a:extLst>
              <a:ext uri="{FF2B5EF4-FFF2-40B4-BE49-F238E27FC236}">
                <a16:creationId xmlns:a16="http://schemas.microsoft.com/office/drawing/2014/main" id="{2E846773-1C71-BF4C-B321-08A46361D061}"/>
              </a:ext>
            </a:extLst>
          </p:cNvPr>
          <p:cNvPicPr>
            <a:picLocks noChangeAspect="1"/>
          </p:cNvPicPr>
          <p:nvPr/>
        </p:nvPicPr>
        <p:blipFill>
          <a:blip r:embed="rId3"/>
          <a:stretch>
            <a:fillRect/>
          </a:stretch>
        </p:blipFill>
        <p:spPr>
          <a:xfrm>
            <a:off x="8985971" y="3373081"/>
            <a:ext cx="2195168" cy="2212521"/>
          </a:xfrm>
          <a:prstGeom prst="rect">
            <a:avLst/>
          </a:prstGeom>
        </p:spPr>
      </p:pic>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3E238EEE-C571-C84C-BCD2-E7402885A780}"/>
                  </a:ext>
                </a:extLst>
              </p:cNvPr>
              <p:cNvSpPr txBox="1"/>
              <p:nvPr/>
            </p:nvSpPr>
            <p:spPr>
              <a:xfrm>
                <a:off x="8771098" y="3068844"/>
                <a:ext cx="2764090" cy="251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𝑺𝒖𝒑𝒆𝒓</m:t>
                      </m:r>
                      <m:r>
                        <a:rPr kumimoji="1" lang="en-US" altLang="zh-CN" sz="1600" b="1" i="1" smtClean="0">
                          <a:latin typeface="Cambria Math" panose="02040503050406030204" pitchFamily="18" charset="0"/>
                        </a:rPr>
                        <m:t> </m:t>
                      </m:r>
                      <m:r>
                        <a:rPr kumimoji="1" lang="en-US" altLang="zh-CN" sz="1600" b="1" i="1" smtClean="0">
                          <a:latin typeface="Cambria Math" panose="02040503050406030204" pitchFamily="18" charset="0"/>
                        </a:rPr>
                        <m:t>𝑹𝒆𝒔𝒐𝒍𝒗𝒆𝒅</m:t>
                      </m:r>
                      <m:r>
                        <a:rPr kumimoji="1" lang="en-US" altLang="zh-CN" sz="1600" b="1" i="1" smtClean="0">
                          <a:latin typeface="Cambria Math" panose="02040503050406030204" pitchFamily="18" charset="0"/>
                        </a:rPr>
                        <m:t> </m:t>
                      </m:r>
                      <m:r>
                        <a:rPr kumimoji="1" lang="en-US" altLang="zh-CN" sz="1600" b="1" i="1" smtClean="0">
                          <a:latin typeface="Cambria Math" panose="02040503050406030204" pitchFamily="18" charset="0"/>
                        </a:rPr>
                        <m:t>𝒊𝒎𝒂𝒈𝒆</m:t>
                      </m:r>
                      <m:r>
                        <a:rPr kumimoji="1" lang="en-US" altLang="zh-CN" sz="1600" b="1" i="1" smtClean="0">
                          <a:latin typeface="Cambria Math" panose="02040503050406030204" pitchFamily="18" charset="0"/>
                        </a:rPr>
                        <m:t>(</m:t>
                      </m:r>
                      <m:sSup>
                        <m:sSupPr>
                          <m:ctrlPr>
                            <a:rPr kumimoji="1" lang="zh-CN" altLang="en-US" sz="1600" b="1" i="1" dirty="0" smtClean="0">
                              <a:latin typeface="Cambria Math" panose="02040503050406030204" pitchFamily="18" charset="0"/>
                            </a:rPr>
                          </m:ctrlPr>
                        </m:sSupPr>
                        <m:e>
                          <m:r>
                            <a:rPr kumimoji="1" lang="en-US" altLang="zh-CN" sz="1600" b="1" i="1" dirty="0" smtClean="0">
                              <a:latin typeface="Cambria Math" panose="02040503050406030204" pitchFamily="18" charset="0"/>
                            </a:rPr>
                            <m:t>𝑰</m:t>
                          </m:r>
                        </m:e>
                        <m:sup>
                          <m:r>
                            <a:rPr kumimoji="1" lang="en-US" altLang="zh-CN" sz="1600" b="1" i="1" dirty="0" smtClean="0">
                              <a:latin typeface="Cambria Math" panose="02040503050406030204" pitchFamily="18" charset="0"/>
                            </a:rPr>
                            <m:t>𝑺𝑹</m:t>
                          </m:r>
                        </m:sup>
                      </m:sSup>
                      <m:r>
                        <a:rPr kumimoji="1" lang="en-US" altLang="zh-CN" sz="1600" b="1" i="1" smtClean="0">
                          <a:latin typeface="Cambria Math" panose="02040503050406030204" pitchFamily="18" charset="0"/>
                        </a:rPr>
                        <m:t>)</m:t>
                      </m:r>
                    </m:oMath>
                  </m:oMathPara>
                </a14:m>
                <a:endParaRPr kumimoji="1" lang="zh-CN" altLang="en-US" sz="1600" b="1" dirty="0"/>
              </a:p>
            </p:txBody>
          </p:sp>
        </mc:Choice>
        <mc:Fallback>
          <p:sp>
            <p:nvSpPr>
              <p:cNvPr id="10" name="文本框 9">
                <a:extLst>
                  <a:ext uri="{FF2B5EF4-FFF2-40B4-BE49-F238E27FC236}">
                    <a16:creationId xmlns:a16="http://schemas.microsoft.com/office/drawing/2014/main" id="{3E238EEE-C571-C84C-BCD2-E7402885A780}"/>
                  </a:ext>
                </a:extLst>
              </p:cNvPr>
              <p:cNvSpPr txBox="1">
                <a:spLocks noRot="1" noChangeAspect="1" noMove="1" noResize="1" noEditPoints="1" noAdjustHandles="1" noChangeArrowheads="1" noChangeShapeType="1" noTextEdit="1"/>
              </p:cNvSpPr>
              <p:nvPr/>
            </p:nvSpPr>
            <p:spPr>
              <a:xfrm>
                <a:off x="8771098" y="3068844"/>
                <a:ext cx="2764090" cy="251800"/>
              </a:xfrm>
              <a:prstGeom prst="rect">
                <a:avLst/>
              </a:prstGeom>
              <a:blipFill>
                <a:blip r:embed="rId6"/>
                <a:stretch>
                  <a:fillRect l="-1987" r="-1987" b="-3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3E238EEE-C571-C84C-BCD2-E7402885A780}"/>
                  </a:ext>
                </a:extLst>
              </p:cNvPr>
              <p:cNvSpPr txBox="1"/>
              <p:nvPr/>
            </p:nvSpPr>
            <p:spPr>
              <a:xfrm>
                <a:off x="4085113" y="3892601"/>
                <a:ext cx="2162714" cy="2192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400" b="1" i="1" smtClean="0">
                          <a:latin typeface="Cambria Math" panose="02040503050406030204" pitchFamily="18" charset="0"/>
                        </a:rPr>
                        <m:t>𝑳𝒐𝒘</m:t>
                      </m:r>
                      <m:r>
                        <a:rPr kumimoji="1" lang="en-US" altLang="zh-CN" sz="1400" b="1" i="1" smtClean="0">
                          <a:latin typeface="Cambria Math" panose="02040503050406030204" pitchFamily="18" charset="0"/>
                        </a:rPr>
                        <m:t> </m:t>
                      </m:r>
                      <m:r>
                        <a:rPr kumimoji="1" lang="en-US" altLang="zh-CN" sz="1400" b="1" i="1" smtClean="0">
                          <a:latin typeface="Cambria Math" panose="02040503050406030204" pitchFamily="18" charset="0"/>
                        </a:rPr>
                        <m:t>𝑹𝒆𝒔𝒐𝒍𝒖𝒕𝒊𝒐𝒏</m:t>
                      </m:r>
                      <m:r>
                        <a:rPr kumimoji="1" lang="en-US" altLang="zh-CN" sz="1400" b="1" i="1" smtClean="0">
                          <a:latin typeface="Cambria Math" panose="02040503050406030204" pitchFamily="18" charset="0"/>
                        </a:rPr>
                        <m:t> </m:t>
                      </m:r>
                      <m:r>
                        <a:rPr kumimoji="1" lang="en-US" altLang="zh-CN" sz="1400" b="1" i="1" smtClean="0">
                          <a:latin typeface="Cambria Math" panose="02040503050406030204" pitchFamily="18" charset="0"/>
                        </a:rPr>
                        <m:t>𝒊𝒎𝒂𝒈𝒆</m:t>
                      </m:r>
                      <m:r>
                        <a:rPr kumimoji="1" lang="en-US" altLang="zh-CN" sz="1400" b="1" i="1" smtClean="0">
                          <a:latin typeface="Cambria Math" panose="02040503050406030204" pitchFamily="18" charset="0"/>
                        </a:rPr>
                        <m:t>(</m:t>
                      </m:r>
                      <m:sSup>
                        <m:sSupPr>
                          <m:ctrlPr>
                            <a:rPr kumimoji="1" lang="zh-CN" altLang="en-US" sz="1400" b="1" i="1" dirty="0" smtClean="0">
                              <a:latin typeface="Cambria Math" panose="02040503050406030204" pitchFamily="18" charset="0"/>
                            </a:rPr>
                          </m:ctrlPr>
                        </m:sSupPr>
                        <m:e>
                          <m:r>
                            <a:rPr kumimoji="1" lang="en-US" altLang="zh-CN" sz="1400" b="1" i="1" dirty="0" smtClean="0">
                              <a:latin typeface="Cambria Math" panose="02040503050406030204" pitchFamily="18" charset="0"/>
                            </a:rPr>
                            <m:t>𝑰</m:t>
                          </m:r>
                        </m:e>
                        <m:sup>
                          <m:r>
                            <a:rPr kumimoji="1" lang="en-US" altLang="zh-CN" sz="1400" b="1" i="1" dirty="0" smtClean="0">
                              <a:latin typeface="Cambria Math" panose="02040503050406030204" pitchFamily="18" charset="0"/>
                            </a:rPr>
                            <m:t>𝑳𝑹</m:t>
                          </m:r>
                        </m:sup>
                      </m:sSup>
                      <m:r>
                        <a:rPr kumimoji="1" lang="en-US" altLang="zh-CN" sz="1400" b="1" i="1" smtClean="0">
                          <a:latin typeface="Cambria Math" panose="02040503050406030204" pitchFamily="18" charset="0"/>
                        </a:rPr>
                        <m:t>)</m:t>
                      </m:r>
                    </m:oMath>
                  </m:oMathPara>
                </a14:m>
                <a:endParaRPr kumimoji="1" lang="zh-CN" altLang="en-US" sz="1400" b="1" dirty="0"/>
              </a:p>
            </p:txBody>
          </p:sp>
        </mc:Choice>
        <mc:Fallback>
          <p:sp>
            <p:nvSpPr>
              <p:cNvPr id="11" name="文本框 10">
                <a:extLst>
                  <a:ext uri="{FF2B5EF4-FFF2-40B4-BE49-F238E27FC236}">
                    <a16:creationId xmlns:a16="http://schemas.microsoft.com/office/drawing/2014/main" id="{3E238EEE-C571-C84C-BCD2-E7402885A780}"/>
                  </a:ext>
                </a:extLst>
              </p:cNvPr>
              <p:cNvSpPr txBox="1">
                <a:spLocks noRot="1" noChangeAspect="1" noMove="1" noResize="1" noEditPoints="1" noAdjustHandles="1" noChangeArrowheads="1" noChangeShapeType="1" noTextEdit="1"/>
              </p:cNvSpPr>
              <p:nvPr/>
            </p:nvSpPr>
            <p:spPr>
              <a:xfrm>
                <a:off x="4085113" y="3892601"/>
                <a:ext cx="2162714" cy="219227"/>
              </a:xfrm>
              <a:prstGeom prst="rect">
                <a:avLst/>
              </a:prstGeom>
              <a:blipFill>
                <a:blip r:embed="rId7"/>
                <a:stretch>
                  <a:fillRect l="-2817" r="-11831" b="-33333"/>
                </a:stretch>
              </a:blipFill>
            </p:spPr>
            <p:txBody>
              <a:bodyPr/>
              <a:lstStyle/>
              <a:p>
                <a:r>
                  <a:rPr lang="zh-CN" altLang="en-US">
                    <a:noFill/>
                  </a:rPr>
                  <a:t> </a:t>
                </a:r>
              </a:p>
            </p:txBody>
          </p:sp>
        </mc:Fallback>
      </mc:AlternateContent>
      <p:sp>
        <p:nvSpPr>
          <p:cNvPr id="12" name="矩形 11"/>
          <p:cNvSpPr/>
          <p:nvPr/>
        </p:nvSpPr>
        <p:spPr>
          <a:xfrm>
            <a:off x="502587" y="2698754"/>
            <a:ext cx="5169811" cy="3057545"/>
          </a:xfrm>
          <a:prstGeom prst="rect">
            <a:avLst/>
          </a:prstGeom>
          <a:noFill/>
          <a:ln w="1270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3" name="文本框 12"/>
          <p:cNvSpPr txBox="1"/>
          <p:nvPr/>
        </p:nvSpPr>
        <p:spPr>
          <a:xfrm>
            <a:off x="4204234" y="2718310"/>
            <a:ext cx="1453603" cy="276999"/>
          </a:xfrm>
          <a:prstGeom prst="rect">
            <a:avLst/>
          </a:prstGeom>
          <a:noFill/>
        </p:spPr>
        <p:txBody>
          <a:bodyPr wrap="none" lIns="0" tIns="0" rIns="0" bIns="0" rtlCol="0">
            <a:spAutoFit/>
          </a:bodyPr>
          <a:lstStyle/>
          <a:p>
            <a:r>
              <a:rPr lang="en-US" altLang="zh-CN" b="1" i="1" dirty="0"/>
              <a:t>Pre-processing</a:t>
            </a:r>
            <a:endParaRPr lang="zh-CN" altLang="en-US" b="1" i="1" dirty="0"/>
          </a:p>
        </p:txBody>
      </p:sp>
      <p:sp>
        <p:nvSpPr>
          <p:cNvPr id="14" name="下箭头 13"/>
          <p:cNvSpPr/>
          <p:nvPr/>
        </p:nvSpPr>
        <p:spPr>
          <a:xfrm rot="10800000">
            <a:off x="7096877" y="5407222"/>
            <a:ext cx="167237" cy="565318"/>
          </a:xfrm>
          <a:prstGeom prst="down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mc:AlternateContent xmlns:mc="http://schemas.openxmlformats.org/markup-compatibility/2006">
        <mc:Choice xmlns:a14="http://schemas.microsoft.com/office/drawing/2010/main" Requires="a14">
          <p:sp>
            <p:nvSpPr>
              <p:cNvPr id="15" name="文本框 14"/>
              <p:cNvSpPr txBox="1"/>
              <p:nvPr/>
            </p:nvSpPr>
            <p:spPr>
              <a:xfrm>
                <a:off x="6470366" y="6059382"/>
                <a:ext cx="142026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rPr>
                        <m:t>𝑪𝑵𝑵</m:t>
                      </m:r>
                      <m:r>
                        <a:rPr lang="en-US" altLang="zh-CN" sz="2000" b="1" i="1" smtClean="0">
                          <a:solidFill>
                            <a:srgbClr val="FF0000"/>
                          </a:solidFill>
                          <a:latin typeface="Cambria Math" panose="02040503050406030204" pitchFamily="18" charset="0"/>
                        </a:rPr>
                        <m:t> </m:t>
                      </m:r>
                      <m:r>
                        <a:rPr lang="en-US" altLang="zh-CN" sz="2000" b="1" i="1" smtClean="0">
                          <a:solidFill>
                            <a:srgbClr val="FF0000"/>
                          </a:solidFill>
                          <a:latin typeface="Cambria Math" panose="02040503050406030204" pitchFamily="18" charset="0"/>
                        </a:rPr>
                        <m:t>𝒃𝒂𝒔𝒆𝒅</m:t>
                      </m:r>
                    </m:oMath>
                  </m:oMathPara>
                </a14:m>
                <a:endParaRPr lang="zh-CN" altLang="en-US" sz="2000" b="1" dirty="0">
                  <a:solidFill>
                    <a:srgbClr val="FF0000"/>
                  </a:solidFill>
                </a:endParaRPr>
              </a:p>
            </p:txBody>
          </p:sp>
        </mc:Choice>
        <mc:Fallback>
          <p:sp>
            <p:nvSpPr>
              <p:cNvPr id="15" name="文本框 14"/>
              <p:cNvSpPr txBox="1">
                <a:spLocks noRot="1" noChangeAspect="1" noMove="1" noResize="1" noEditPoints="1" noAdjustHandles="1" noChangeArrowheads="1" noChangeShapeType="1" noTextEdit="1"/>
              </p:cNvSpPr>
              <p:nvPr/>
            </p:nvSpPr>
            <p:spPr>
              <a:xfrm>
                <a:off x="6470366" y="6059382"/>
                <a:ext cx="1420261" cy="307777"/>
              </a:xfrm>
              <a:prstGeom prst="rect">
                <a:avLst/>
              </a:prstGeom>
              <a:blipFill>
                <a:blip r:embed="rId8"/>
                <a:stretch>
                  <a:fillRect l="-3433" r="-4292" b="-10000"/>
                </a:stretch>
              </a:blipFill>
            </p:spPr>
            <p:txBody>
              <a:bodyPr/>
              <a:lstStyle/>
              <a:p>
                <a:r>
                  <a:rPr lang="zh-CN" altLang="en-US">
                    <a:noFill/>
                  </a:rPr>
                  <a:t> </a:t>
                </a:r>
              </a:p>
            </p:txBody>
          </p:sp>
        </mc:Fallback>
      </mc:AlternateContent>
      <p:sp>
        <p:nvSpPr>
          <p:cNvPr id="16" name="椭圆 15"/>
          <p:cNvSpPr/>
          <p:nvPr/>
        </p:nvSpPr>
        <p:spPr>
          <a:xfrm>
            <a:off x="6080997" y="4110702"/>
            <a:ext cx="2272338" cy="969864"/>
          </a:xfrm>
          <a:prstGeom prst="ellipse">
            <a:avLst/>
          </a:prstGeom>
          <a:noFill/>
          <a:ln w="3810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7" name="下箭头 16"/>
          <p:cNvSpPr/>
          <p:nvPr/>
        </p:nvSpPr>
        <p:spPr>
          <a:xfrm rot="10800000">
            <a:off x="5046759" y="5634736"/>
            <a:ext cx="45719" cy="424645"/>
          </a:xfrm>
          <a:prstGeom prst="down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mc:AlternateContent xmlns:mc="http://schemas.openxmlformats.org/markup-compatibility/2006">
        <mc:Choice xmlns:a14="http://schemas.microsoft.com/office/drawing/2010/main" Requires="a14">
          <p:sp>
            <p:nvSpPr>
              <p:cNvPr id="18" name="文本框 17"/>
              <p:cNvSpPr txBox="1"/>
              <p:nvPr/>
            </p:nvSpPr>
            <p:spPr>
              <a:xfrm>
                <a:off x="4682492" y="6059382"/>
                <a:ext cx="77425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rPr>
                        <m:t>𝑰𝒏𝒑𝒖𝒕</m:t>
                      </m:r>
                    </m:oMath>
                  </m:oMathPara>
                </a14:m>
                <a:endParaRPr lang="zh-CN" altLang="en-US" sz="2000" b="1" dirty="0">
                  <a:solidFill>
                    <a:srgbClr val="FF0000"/>
                  </a:solidFill>
                </a:endParaRPr>
              </a:p>
            </p:txBody>
          </p:sp>
        </mc:Choice>
        <mc:Fallback>
          <p:sp>
            <p:nvSpPr>
              <p:cNvPr id="18" name="文本框 17"/>
              <p:cNvSpPr txBox="1">
                <a:spLocks noRot="1" noChangeAspect="1" noMove="1" noResize="1" noEditPoints="1" noAdjustHandles="1" noChangeArrowheads="1" noChangeShapeType="1" noTextEdit="1"/>
              </p:cNvSpPr>
              <p:nvPr/>
            </p:nvSpPr>
            <p:spPr>
              <a:xfrm>
                <a:off x="4682492" y="6059382"/>
                <a:ext cx="774251" cy="307777"/>
              </a:xfrm>
              <a:prstGeom prst="rect">
                <a:avLst/>
              </a:prstGeom>
              <a:blipFill>
                <a:blip r:embed="rId9"/>
                <a:stretch>
                  <a:fillRect l="-10236" r="-11024" b="-36000"/>
                </a:stretch>
              </a:blipFill>
            </p:spPr>
            <p:txBody>
              <a:bodyPr/>
              <a:lstStyle/>
              <a:p>
                <a:r>
                  <a:rPr lang="zh-CN" altLang="en-US">
                    <a:noFill/>
                  </a:rPr>
                  <a:t> </a:t>
                </a:r>
              </a:p>
            </p:txBody>
          </p:sp>
        </mc:Fallback>
      </mc:AlternateContent>
      <p:sp>
        <p:nvSpPr>
          <p:cNvPr id="19" name="下箭头 18"/>
          <p:cNvSpPr/>
          <p:nvPr/>
        </p:nvSpPr>
        <p:spPr>
          <a:xfrm rot="10800000">
            <a:off x="9988185" y="5625594"/>
            <a:ext cx="45719" cy="424645"/>
          </a:xfrm>
          <a:prstGeom prst="down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mc:AlternateContent xmlns:mc="http://schemas.openxmlformats.org/markup-compatibility/2006">
        <mc:Choice xmlns:a14="http://schemas.microsoft.com/office/drawing/2010/main" Requires="a14">
          <p:sp>
            <p:nvSpPr>
              <p:cNvPr id="20" name="文本框 19"/>
              <p:cNvSpPr txBox="1"/>
              <p:nvPr/>
            </p:nvSpPr>
            <p:spPr>
              <a:xfrm>
                <a:off x="9533349" y="6065565"/>
                <a:ext cx="9553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rPr>
                        <m:t>𝑶𝒖𝒕𝒑𝒖𝒕</m:t>
                      </m:r>
                    </m:oMath>
                  </m:oMathPara>
                </a14:m>
                <a:endParaRPr lang="zh-CN" altLang="en-US" sz="2000" b="1" dirty="0">
                  <a:solidFill>
                    <a:srgbClr val="FF0000"/>
                  </a:solidFill>
                </a:endParaRPr>
              </a:p>
            </p:txBody>
          </p:sp>
        </mc:Choice>
        <mc:Fallback>
          <p:sp>
            <p:nvSpPr>
              <p:cNvPr id="20" name="文本框 19"/>
              <p:cNvSpPr txBox="1">
                <a:spLocks noRot="1" noChangeAspect="1" noMove="1" noResize="1" noEditPoints="1" noAdjustHandles="1" noChangeArrowheads="1" noChangeShapeType="1" noTextEdit="1"/>
              </p:cNvSpPr>
              <p:nvPr/>
            </p:nvSpPr>
            <p:spPr>
              <a:xfrm>
                <a:off x="9533349" y="6065565"/>
                <a:ext cx="955390" cy="307777"/>
              </a:xfrm>
              <a:prstGeom prst="rect">
                <a:avLst/>
              </a:prstGeom>
              <a:blipFill>
                <a:blip r:embed="rId10"/>
                <a:stretch>
                  <a:fillRect l="-8280" r="-8917" b="-36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左右箭头 20"/>
              <p:cNvSpPr/>
              <p:nvPr/>
            </p:nvSpPr>
            <p:spPr>
              <a:xfrm>
                <a:off x="3385676" y="3126177"/>
                <a:ext cx="5348754" cy="581929"/>
              </a:xfrm>
              <a:prstGeom prst="leftRightArrow">
                <a:avLst/>
              </a:prstGeom>
              <a:noFill/>
              <a:ln w="1270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b="1" i="1" smtClean="0">
                          <a:solidFill>
                            <a:srgbClr val="FF0000"/>
                          </a:solidFill>
                          <a:latin typeface="Cambria Math" panose="02040503050406030204" pitchFamily="18" charset="0"/>
                        </a:rPr>
                        <m:t>𝑳𝒐𝒔𝒔</m:t>
                      </m:r>
                      <m:r>
                        <a:rPr kumimoji="1" lang="en-US" altLang="zh-CN" sz="1600" b="1" i="1" smtClean="0">
                          <a:solidFill>
                            <a:srgbClr val="FF0000"/>
                          </a:solidFill>
                          <a:latin typeface="Cambria Math" panose="02040503050406030204" pitchFamily="18" charset="0"/>
                        </a:rPr>
                        <m:t> </m:t>
                      </m:r>
                      <m:r>
                        <a:rPr kumimoji="1" lang="en-US" altLang="zh-CN" sz="1600" b="1" i="1" smtClean="0">
                          <a:solidFill>
                            <a:srgbClr val="FF0000"/>
                          </a:solidFill>
                          <a:latin typeface="Cambria Math" panose="02040503050406030204" pitchFamily="18" charset="0"/>
                        </a:rPr>
                        <m:t>𝑪𝒂𝒍𝒄𝒖𝒍𝒂𝒕𝒊𝒐𝒏</m:t>
                      </m:r>
                      <m:r>
                        <a:rPr kumimoji="1" lang="en-US" altLang="zh-CN" sz="1600" b="1" i="1" smtClean="0">
                          <a:solidFill>
                            <a:srgbClr val="FF0000"/>
                          </a:solidFill>
                          <a:latin typeface="Cambria Math" panose="02040503050406030204" pitchFamily="18" charset="0"/>
                        </a:rPr>
                        <m:t>     (</m:t>
                      </m:r>
                      <m:r>
                        <a:rPr kumimoji="1" lang="en-US" altLang="zh-CN" sz="1600" b="1" i="1" smtClean="0">
                          <a:solidFill>
                            <a:srgbClr val="FF0000"/>
                          </a:solidFill>
                          <a:latin typeface="Cambria Math" panose="02040503050406030204" pitchFamily="18" charset="0"/>
                        </a:rPr>
                        <m:t>𝒆</m:t>
                      </m:r>
                      <m:r>
                        <a:rPr kumimoji="1" lang="en-US" altLang="zh-CN" sz="1600" b="1" i="1" smtClean="0">
                          <a:solidFill>
                            <a:srgbClr val="FF0000"/>
                          </a:solidFill>
                          <a:latin typeface="Cambria Math" panose="02040503050406030204" pitchFamily="18" charset="0"/>
                        </a:rPr>
                        <m:t>.</m:t>
                      </m:r>
                      <m:r>
                        <a:rPr kumimoji="1" lang="en-US" altLang="zh-CN" sz="1600" b="1" i="1" smtClean="0">
                          <a:solidFill>
                            <a:srgbClr val="FF0000"/>
                          </a:solidFill>
                          <a:latin typeface="Cambria Math" panose="02040503050406030204" pitchFamily="18" charset="0"/>
                        </a:rPr>
                        <m:t>𝒈</m:t>
                      </m:r>
                      <m:r>
                        <a:rPr kumimoji="1" lang="en-US" altLang="zh-CN" sz="1600" b="1" i="1" smtClean="0">
                          <a:solidFill>
                            <a:srgbClr val="FF0000"/>
                          </a:solidFill>
                          <a:latin typeface="Cambria Math" panose="02040503050406030204" pitchFamily="18" charset="0"/>
                        </a:rPr>
                        <m:t>. </m:t>
                      </m:r>
                      <m:r>
                        <a:rPr kumimoji="1" lang="en-US" altLang="zh-CN" sz="1600" b="1" i="1" smtClean="0">
                          <a:solidFill>
                            <a:srgbClr val="FF0000"/>
                          </a:solidFill>
                          <a:latin typeface="Cambria Math" panose="02040503050406030204" pitchFamily="18" charset="0"/>
                        </a:rPr>
                        <m:t>𝑴𝑺𝑬</m:t>
                      </m:r>
                      <m:r>
                        <a:rPr kumimoji="1" lang="en-US" altLang="zh-CN" sz="1600" b="1" i="1" smtClean="0">
                          <a:solidFill>
                            <a:srgbClr val="FF0000"/>
                          </a:solidFill>
                          <a:latin typeface="Cambria Math" panose="02040503050406030204" pitchFamily="18" charset="0"/>
                        </a:rPr>
                        <m:t>, </m:t>
                      </m:r>
                      <m:r>
                        <a:rPr kumimoji="1" lang="en-US" altLang="zh-CN" sz="1600" b="1" i="1" smtClean="0">
                          <a:solidFill>
                            <a:srgbClr val="FF0000"/>
                          </a:solidFill>
                          <a:latin typeface="Cambria Math" panose="02040503050406030204" pitchFamily="18" charset="0"/>
                        </a:rPr>
                        <m:t>𝑷𝒆𝒓𝒄𝒆𝒑𝒕𝒖𝒂𝒍</m:t>
                      </m:r>
                      <m:r>
                        <a:rPr kumimoji="1" lang="en-US" altLang="zh-CN" sz="1600" b="1" i="1" smtClean="0">
                          <a:solidFill>
                            <a:srgbClr val="FF0000"/>
                          </a:solidFill>
                          <a:latin typeface="Cambria Math" panose="02040503050406030204" pitchFamily="18" charset="0"/>
                        </a:rPr>
                        <m:t>)</m:t>
                      </m:r>
                    </m:oMath>
                  </m:oMathPara>
                </a14:m>
                <a:endParaRPr kumimoji="1" lang="zh-CN" altLang="en-US" sz="1600" b="1" i="1" dirty="0">
                  <a:solidFill>
                    <a:srgbClr val="FF0000"/>
                  </a:solidFill>
                </a:endParaRPr>
              </a:p>
            </p:txBody>
          </p:sp>
        </mc:Choice>
        <mc:Fallback>
          <p:sp>
            <p:nvSpPr>
              <p:cNvPr id="21" name="左右箭头 20"/>
              <p:cNvSpPr>
                <a:spLocks noRot="1" noChangeAspect="1" noMove="1" noResize="1" noEditPoints="1" noAdjustHandles="1" noChangeArrowheads="1" noChangeShapeType="1" noTextEdit="1"/>
              </p:cNvSpPr>
              <p:nvPr/>
            </p:nvSpPr>
            <p:spPr>
              <a:xfrm>
                <a:off x="3385676" y="3126177"/>
                <a:ext cx="5348754" cy="581929"/>
              </a:xfrm>
              <a:prstGeom prst="leftRightArrow">
                <a:avLst/>
              </a:prstGeom>
              <a:blipFill>
                <a:blip r:embed="rId11"/>
                <a:stretch>
                  <a:fillRect/>
                </a:stretch>
              </a:blipFill>
              <a:ln w="12700" cmpd="sng">
                <a:solidFill>
                  <a:srgbClr val="FF0000"/>
                </a:solidFill>
                <a:prstDash val="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3299548" y="4735529"/>
                <a:ext cx="1104020"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𝑒</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𝑔</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𝑏𝑖𝑐𝑢𝑏𝑖𝑐</m:t>
                      </m:r>
                    </m:oMath>
                  </m:oMathPara>
                </a14:m>
                <a:endParaRPr lang="zh-CN" altLang="en-US" sz="1600" dirty="0"/>
              </a:p>
            </p:txBody>
          </p:sp>
        </mc:Choice>
        <mc:Fallback>
          <p:sp>
            <p:nvSpPr>
              <p:cNvPr id="22" name="文本框 21"/>
              <p:cNvSpPr txBox="1">
                <a:spLocks noRot="1" noChangeAspect="1" noMove="1" noResize="1" noEditPoints="1" noAdjustHandles="1" noChangeArrowheads="1" noChangeShapeType="1" noTextEdit="1"/>
              </p:cNvSpPr>
              <p:nvPr/>
            </p:nvSpPr>
            <p:spPr>
              <a:xfrm>
                <a:off x="3299548" y="4735529"/>
                <a:ext cx="1104020" cy="246221"/>
              </a:xfrm>
              <a:prstGeom prst="rect">
                <a:avLst/>
              </a:prstGeom>
              <a:blipFill>
                <a:blip r:embed="rId12"/>
                <a:stretch>
                  <a:fillRect l="-1657" r="-2762" b="-27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0808330"/>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horizontal)">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randombar(horizont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randombar(horizont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randombar(horizontal)">
                                      <p:cBhvr>
                                        <p:cTn id="36" dur="500"/>
                                        <p:tgtEl>
                                          <p:spTgt spid="9"/>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randombar(horizontal)">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randombar(horizontal)">
                                      <p:cBhvr>
                                        <p:cTn id="44" dur="500"/>
                                        <p:tgtEl>
                                          <p:spTgt spid="13"/>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randombar(horizontal)">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randombar(horizontal)">
                                      <p:cBhvr>
                                        <p:cTn id="52" dur="500"/>
                                        <p:tgtEl>
                                          <p:spTgt spid="15"/>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randombar(horizontal)">
                                      <p:cBhvr>
                                        <p:cTn id="55" dur="500"/>
                                        <p:tgtEl>
                                          <p:spTgt spid="14"/>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randombar(horizontal)">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randombar(horizontal)">
                                      <p:cBhvr>
                                        <p:cTn id="63" dur="500"/>
                                        <p:tgtEl>
                                          <p:spTgt spid="18"/>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randombar(horizontal)">
                                      <p:cBhvr>
                                        <p:cTn id="66" dur="5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randombar(horizontal)">
                                      <p:cBhvr>
                                        <p:cTn id="71" dur="500"/>
                                        <p:tgtEl>
                                          <p:spTgt spid="20"/>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randombar(horizontal)">
                                      <p:cBhvr>
                                        <p:cTn id="74" dur="50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randombar(horizontal)">
                                      <p:cBhvr>
                                        <p:cTn id="7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animBg="1"/>
      <p:bldP spid="10" grpId="0"/>
      <p:bldP spid="11" grpId="0"/>
      <p:bldP spid="12" grpId="0" animBg="1"/>
      <p:bldP spid="13" grpId="0"/>
      <p:bldP spid="14" grpId="0" animBg="1"/>
      <p:bldP spid="15" grpId="0"/>
      <p:bldP spid="16" grpId="0" animBg="1"/>
      <p:bldP spid="17" grpId="0" animBg="1"/>
      <p:bldP spid="18" grpId="0"/>
      <p:bldP spid="19" grpId="0" animBg="1"/>
      <p:bldP spid="20" grpId="0"/>
      <p:bldP spid="21" grpId="0" animBg="1"/>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497EA1C-CC97-7148-926B-3F035D30D0EA}"/>
              </a:ext>
            </a:extLst>
          </p:cNvPr>
          <p:cNvSpPr>
            <a:spLocks noGrp="1"/>
          </p:cNvSpPr>
          <p:nvPr>
            <p:ph idx="1"/>
          </p:nvPr>
        </p:nvSpPr>
        <p:spPr>
          <a:xfrm>
            <a:off x="304800" y="1079500"/>
            <a:ext cx="11599333" cy="4624614"/>
          </a:xfrm>
        </p:spPr>
        <p:txBody>
          <a:bodyPr/>
          <a:lstStyle/>
          <a:p>
            <a:pPr>
              <a:lnSpc>
                <a:spcPct val="100000"/>
              </a:lnSpc>
            </a:pPr>
            <a:r>
              <a:rPr kumimoji="1" lang="en-US" altLang="zh-CN" dirty="0" smtClean="0"/>
              <a:t>Goal</a:t>
            </a:r>
          </a:p>
          <a:p>
            <a:pPr marL="400050" lvl="1" indent="0">
              <a:lnSpc>
                <a:spcPct val="100000"/>
              </a:lnSpc>
              <a:buNone/>
            </a:pPr>
            <a:r>
              <a:rPr kumimoji="1" lang="en-US" altLang="zh-CN" dirty="0">
                <a:solidFill>
                  <a:srgbClr val="FF0000"/>
                </a:solidFill>
              </a:rPr>
              <a:t>	</a:t>
            </a:r>
            <a:r>
              <a:rPr lang="en-US" altLang="zh-CN" dirty="0" smtClean="0">
                <a:solidFill>
                  <a:srgbClr val="FF0000"/>
                </a:solidFill>
              </a:rPr>
              <a:t>Reconstruct</a:t>
            </a:r>
            <a:r>
              <a:rPr lang="en-US" altLang="zh-CN" dirty="0" smtClean="0"/>
              <a:t> </a:t>
            </a:r>
            <a:r>
              <a:rPr lang="en-US" altLang="zh-CN" dirty="0"/>
              <a:t>a HR image from a </a:t>
            </a:r>
            <a:r>
              <a:rPr lang="en-US" altLang="zh-CN" dirty="0" smtClean="0"/>
              <a:t>single LR image</a:t>
            </a:r>
            <a:endParaRPr lang="en-US" altLang="zh-CN" dirty="0"/>
          </a:p>
          <a:p>
            <a:pPr>
              <a:lnSpc>
                <a:spcPct val="150000"/>
              </a:lnSpc>
            </a:pPr>
            <a:r>
              <a:rPr kumimoji="1" lang="en-US" altLang="zh-CN" dirty="0" smtClean="0"/>
              <a:t>Assumption</a:t>
            </a:r>
            <a:endParaRPr kumimoji="1" lang="en-US" altLang="zh-CN" dirty="0"/>
          </a:p>
          <a:p>
            <a:pPr marL="400050" lvl="1" indent="0">
              <a:lnSpc>
                <a:spcPct val="150000"/>
              </a:lnSpc>
              <a:buNone/>
            </a:pPr>
            <a:r>
              <a:rPr kumimoji="1" lang="en-US" altLang="zh-CN" dirty="0"/>
              <a:t>	</a:t>
            </a:r>
            <a:r>
              <a:rPr lang="en-US" altLang="zh-CN" dirty="0"/>
              <a:t> “Much of the high-frequency data is redundant and thus can be accurately reconstructed from low-frequency components</a:t>
            </a:r>
            <a:r>
              <a:rPr lang="en-US" altLang="zh-CN" dirty="0" smtClean="0"/>
              <a:t>.” – from ESPCN (CVPR, 2016)</a:t>
            </a:r>
            <a:endParaRPr kumimoji="1" lang="en-US" altLang="zh-CN" dirty="0"/>
          </a:p>
          <a:p>
            <a:pPr>
              <a:lnSpc>
                <a:spcPct val="150000"/>
              </a:lnSpc>
            </a:pPr>
            <a:r>
              <a:rPr kumimoji="1" lang="en-US" altLang="zh-CN" dirty="0" smtClean="0"/>
              <a:t>Property</a:t>
            </a:r>
            <a:endParaRPr kumimoji="1" lang="en-US" altLang="zh-CN" dirty="0"/>
          </a:p>
          <a:p>
            <a:pPr marL="400050" lvl="1" indent="0">
              <a:lnSpc>
                <a:spcPct val="150000"/>
              </a:lnSpc>
              <a:buNone/>
            </a:pPr>
            <a:r>
              <a:rPr kumimoji="1" lang="en-US" altLang="zh-CN" dirty="0"/>
              <a:t>	</a:t>
            </a:r>
            <a:r>
              <a:rPr kumimoji="1" lang="en-US" altLang="zh-CN" dirty="0"/>
              <a:t>H</a:t>
            </a:r>
            <a:r>
              <a:rPr kumimoji="1" lang="en-US" altLang="zh-CN" dirty="0" smtClean="0"/>
              <a:t>ighly ill-posed problem</a:t>
            </a:r>
            <a:endParaRPr kumimoji="1" lang="en-US" altLang="zh-CN" dirty="0"/>
          </a:p>
          <a:p>
            <a:pPr marL="400050" lvl="1" indent="0">
              <a:lnSpc>
                <a:spcPct val="150000"/>
              </a:lnSpc>
              <a:buNone/>
            </a:pPr>
            <a:endParaRPr kumimoji="1" lang="zh-CN" altLang="en-US" dirty="0"/>
          </a:p>
        </p:txBody>
      </p:sp>
      <p:sp>
        <p:nvSpPr>
          <p:cNvPr id="3" name="标题 2">
            <a:extLst>
              <a:ext uri="{FF2B5EF4-FFF2-40B4-BE49-F238E27FC236}">
                <a16:creationId xmlns:a16="http://schemas.microsoft.com/office/drawing/2014/main" id="{F298CC4F-4B14-8044-B50F-E036B98524DC}"/>
              </a:ext>
            </a:extLst>
          </p:cNvPr>
          <p:cNvSpPr>
            <a:spLocks noGrp="1"/>
          </p:cNvSpPr>
          <p:nvPr>
            <p:ph type="title"/>
          </p:nvPr>
        </p:nvSpPr>
        <p:spPr/>
        <p:txBody>
          <a:bodyPr/>
          <a:lstStyle/>
          <a:p>
            <a:r>
              <a:rPr kumimoji="1" lang="en-US" altLang="zh-CN" dirty="0"/>
              <a:t>Problem </a:t>
            </a:r>
            <a:r>
              <a:rPr kumimoji="1" lang="en-US" altLang="zh-CN" dirty="0" smtClean="0"/>
              <a:t>Setting</a:t>
            </a:r>
            <a:endParaRPr kumimoji="1" lang="zh-CN" altLang="en-US" dirty="0"/>
          </a:p>
        </p:txBody>
      </p:sp>
    </p:spTree>
    <p:extLst>
      <p:ext uri="{BB962C8B-B14F-4D97-AF65-F5344CB8AC3E}">
        <p14:creationId xmlns:p14="http://schemas.microsoft.com/office/powerpoint/2010/main" val="2741319951"/>
      </p:ext>
    </p:extLst>
  </p:cSld>
  <p:clrMapOvr>
    <a:masterClrMapping/>
  </p:clrMapOvr>
  <p:transition spd="med">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39146" y="1150820"/>
            <a:ext cx="5444067" cy="5207000"/>
          </a:xfrm>
        </p:spPr>
        <p:txBody>
          <a:bodyPr/>
          <a:lstStyle/>
          <a:p>
            <a:r>
              <a:rPr lang="en-US" altLang="zh-CN" dirty="0"/>
              <a:t>2014</a:t>
            </a:r>
          </a:p>
          <a:p>
            <a:pPr lvl="1"/>
            <a:r>
              <a:rPr lang="en-US" altLang="zh-CN" dirty="0"/>
              <a:t>SRCNN</a:t>
            </a:r>
          </a:p>
          <a:p>
            <a:r>
              <a:rPr lang="en-US" altLang="zh-CN" dirty="0"/>
              <a:t>2015</a:t>
            </a:r>
          </a:p>
          <a:p>
            <a:pPr lvl="1"/>
            <a:r>
              <a:rPr lang="en-US" altLang="zh-CN" dirty="0"/>
              <a:t>Res-Net</a:t>
            </a:r>
          </a:p>
          <a:p>
            <a:r>
              <a:rPr lang="en-US" altLang="zh-CN" dirty="0"/>
              <a:t>2016</a:t>
            </a:r>
          </a:p>
          <a:p>
            <a:pPr lvl="1"/>
            <a:r>
              <a:rPr lang="en-US" altLang="zh-CN" dirty="0"/>
              <a:t>FSRCNN</a:t>
            </a:r>
          </a:p>
          <a:p>
            <a:pPr lvl="1"/>
            <a:r>
              <a:rPr lang="en-US" altLang="zh-CN" dirty="0"/>
              <a:t>ESPCN</a:t>
            </a:r>
          </a:p>
          <a:p>
            <a:pPr lvl="1"/>
            <a:r>
              <a:rPr lang="en-US" altLang="zh-CN" dirty="0"/>
              <a:t>DRCN</a:t>
            </a:r>
          </a:p>
          <a:p>
            <a:pPr lvl="1"/>
            <a:r>
              <a:rPr lang="en-US" altLang="zh-CN" dirty="0" smtClean="0"/>
              <a:t>VDSR</a:t>
            </a:r>
            <a:endParaRPr lang="en-US" altLang="zh-CN" dirty="0"/>
          </a:p>
        </p:txBody>
      </p:sp>
      <p:sp>
        <p:nvSpPr>
          <p:cNvPr id="3" name="标题 2"/>
          <p:cNvSpPr>
            <a:spLocks noGrp="1"/>
          </p:cNvSpPr>
          <p:nvPr>
            <p:ph type="title"/>
          </p:nvPr>
        </p:nvSpPr>
        <p:spPr/>
        <p:txBody>
          <a:bodyPr/>
          <a:lstStyle/>
          <a:p>
            <a:r>
              <a:rPr lang="en-US" altLang="zh-CN" dirty="0" smtClean="0"/>
              <a:t>General Purpose Method</a:t>
            </a:r>
            <a:endParaRPr lang="zh-CN" altLang="en-US" dirty="0"/>
          </a:p>
        </p:txBody>
      </p:sp>
      <p:sp>
        <p:nvSpPr>
          <p:cNvPr id="4" name="内容占位符 1"/>
          <p:cNvSpPr txBox="1">
            <a:spLocks/>
          </p:cNvSpPr>
          <p:nvPr/>
        </p:nvSpPr>
        <p:spPr bwMode="auto">
          <a:xfrm>
            <a:off x="6083213" y="1150820"/>
            <a:ext cx="5211320" cy="5207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285750" indent="-285750" algn="l" rtl="0" eaLnBrk="0" fontAlgn="base" hangingPunct="0">
              <a:lnSpc>
                <a:spcPct val="125000"/>
              </a:lnSpc>
              <a:spcBef>
                <a:spcPct val="30000"/>
              </a:spcBef>
              <a:spcAft>
                <a:spcPct val="0"/>
              </a:spcAft>
              <a:buClr>
                <a:srgbClr val="660066"/>
              </a:buClr>
              <a:buSzPct val="75000"/>
              <a:buFont typeface="Monotype Sorts"/>
              <a:buChar char="u"/>
              <a:defRPr sz="2800" b="1" baseline="0">
                <a:solidFill>
                  <a:schemeClr val="tx1"/>
                </a:solidFill>
                <a:effectLst>
                  <a:outerShdw blurRad="38100" dist="38100" dir="2700000" algn="tl">
                    <a:srgbClr val="C0C0C0"/>
                  </a:outerShdw>
                </a:effectLst>
                <a:latin typeface="+mn-lt"/>
                <a:ea typeface="+mn-ea"/>
                <a:cs typeface="+mn-cs"/>
              </a:defRPr>
            </a:lvl1pPr>
            <a:lvl2pPr marL="628650" indent="-228600" algn="l" rtl="0" eaLnBrk="0" fontAlgn="base" hangingPunct="0">
              <a:lnSpc>
                <a:spcPct val="110000"/>
              </a:lnSpc>
              <a:spcBef>
                <a:spcPct val="30000"/>
              </a:spcBef>
              <a:spcAft>
                <a:spcPct val="0"/>
              </a:spcAft>
              <a:buClr>
                <a:schemeClr val="hlink"/>
              </a:buClr>
              <a:buFont typeface="Wingdings" pitchFamily="2" charset="2"/>
              <a:buChar char="§"/>
              <a:defRPr sz="2400" b="1" baseline="0">
                <a:solidFill>
                  <a:srgbClr val="1F366F"/>
                </a:solidFill>
                <a:effectLst>
                  <a:outerShdw blurRad="38100" dist="38100" dir="2700000" algn="tl">
                    <a:srgbClr val="C0C0C0"/>
                  </a:outerShdw>
                </a:effectLst>
                <a:latin typeface="+mn-lt"/>
                <a:ea typeface="+mn-ea"/>
              </a:defRPr>
            </a:lvl2pPr>
            <a:lvl3pPr marL="971550" indent="-228600" algn="l" rtl="0" eaLnBrk="0" fontAlgn="base" hangingPunct="0">
              <a:lnSpc>
                <a:spcPct val="90000"/>
              </a:lnSpc>
              <a:spcBef>
                <a:spcPct val="30000"/>
              </a:spcBef>
              <a:spcAft>
                <a:spcPct val="0"/>
              </a:spcAft>
              <a:buClr>
                <a:srgbClr val="0033CC"/>
              </a:buClr>
              <a:buSzPct val="120000"/>
              <a:buChar char="•"/>
              <a:defRPr sz="2200" b="1" baseline="0">
                <a:solidFill>
                  <a:srgbClr val="333333"/>
                </a:solidFill>
                <a:effectLst>
                  <a:outerShdw blurRad="38100" dist="38100" dir="2700000" algn="tl">
                    <a:srgbClr val="C0C0C0"/>
                  </a:outerShdw>
                </a:effectLst>
                <a:latin typeface="+mn-lt"/>
                <a:ea typeface="+mn-ea"/>
              </a:defRPr>
            </a:lvl3pPr>
            <a:lvl4pPr marL="1600200" indent="-228600" algn="l" rtl="0" eaLnBrk="0" fontAlgn="base" hangingPunct="0">
              <a:spcBef>
                <a:spcPct val="20000"/>
              </a:spcBef>
              <a:spcAft>
                <a:spcPct val="0"/>
              </a:spcAft>
              <a:buClr>
                <a:srgbClr val="5F5F5F"/>
              </a:buClr>
              <a:buSzPct val="40000"/>
              <a:buFont typeface="Monotype Sorts"/>
              <a:buChar char="u"/>
              <a:defRPr sz="2000" baseline="0">
                <a:solidFill>
                  <a:schemeClr val="tx1"/>
                </a:solidFill>
                <a:effectLst>
                  <a:outerShdw blurRad="38100" dist="38100" dir="2700000" algn="tl">
                    <a:srgbClr val="C0C0C0"/>
                  </a:outerShdw>
                </a:effectLst>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a:lstStyle>
          <a:p>
            <a:pPr lvl="1"/>
            <a:r>
              <a:rPr lang="en-US" altLang="zh-CN" dirty="0" smtClean="0"/>
              <a:t>RED</a:t>
            </a:r>
            <a:endParaRPr lang="en-US" altLang="zh-CN" dirty="0" smtClean="0"/>
          </a:p>
          <a:p>
            <a:r>
              <a:rPr lang="en-US" altLang="zh-CN" dirty="0" smtClean="0"/>
              <a:t>2017</a:t>
            </a:r>
            <a:endParaRPr lang="en-US" altLang="zh-CN" dirty="0"/>
          </a:p>
          <a:p>
            <a:pPr lvl="1"/>
            <a:r>
              <a:rPr lang="en-US" altLang="zh-CN" dirty="0"/>
              <a:t>DRRN</a:t>
            </a:r>
          </a:p>
          <a:p>
            <a:pPr lvl="1"/>
            <a:r>
              <a:rPr lang="en-US" altLang="zh-CN" kern="0" dirty="0"/>
              <a:t>Lap-SRN</a:t>
            </a:r>
          </a:p>
          <a:p>
            <a:pPr lvl="1"/>
            <a:r>
              <a:rPr lang="en-US" altLang="zh-CN" kern="0" dirty="0"/>
              <a:t>Dense-Net</a:t>
            </a:r>
          </a:p>
          <a:p>
            <a:pPr lvl="1"/>
            <a:r>
              <a:rPr lang="en-US" altLang="zh-CN" kern="0" dirty="0"/>
              <a:t>SR-GAN</a:t>
            </a:r>
          </a:p>
          <a:p>
            <a:r>
              <a:rPr lang="en-US" altLang="zh-CN" kern="0" dirty="0" smtClean="0"/>
              <a:t>2018</a:t>
            </a:r>
            <a:endParaRPr lang="en-US" altLang="zh-CN" kern="0" dirty="0"/>
          </a:p>
          <a:p>
            <a:pPr lvl="1"/>
            <a:r>
              <a:rPr lang="en-US" altLang="zh-CN" kern="0" dirty="0" smtClean="0"/>
              <a:t>IDN</a:t>
            </a:r>
          </a:p>
          <a:p>
            <a:pPr lvl="1"/>
            <a:r>
              <a:rPr lang="en-US" altLang="zh-CN" kern="0" dirty="0"/>
              <a:t>RDN</a:t>
            </a:r>
            <a:endParaRPr lang="en-US" altLang="zh-CN" kern="0" dirty="0"/>
          </a:p>
        </p:txBody>
      </p:sp>
    </p:spTree>
    <p:extLst>
      <p:ext uri="{BB962C8B-B14F-4D97-AF65-F5344CB8AC3E}">
        <p14:creationId xmlns:p14="http://schemas.microsoft.com/office/powerpoint/2010/main" val="2428704527"/>
      </p:ext>
    </p:extLst>
  </p:cSld>
  <p:clrMapOvr>
    <a:masterClrMapping/>
  </p:clrMapOvr>
  <p:transition spd="med">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SRCNN: The first CNN based method (ECCV, </a:t>
            </a:r>
            <a:r>
              <a:rPr lang="en-US" altLang="zh-CN" dirty="0" smtClean="0"/>
              <a:t>2014)</a:t>
            </a:r>
            <a:endParaRPr lang="zh-CN" altLang="en-US" dirty="0"/>
          </a:p>
        </p:txBody>
      </p:sp>
      <p:pic>
        <p:nvPicPr>
          <p:cNvPr id="4" name="图片 3"/>
          <p:cNvPicPr>
            <a:picLocks noChangeAspect="1"/>
          </p:cNvPicPr>
          <p:nvPr/>
        </p:nvPicPr>
        <p:blipFill>
          <a:blip r:embed="rId3"/>
          <a:stretch>
            <a:fillRect/>
          </a:stretch>
        </p:blipFill>
        <p:spPr>
          <a:xfrm>
            <a:off x="1124005" y="1495606"/>
            <a:ext cx="10347970" cy="3741964"/>
          </a:xfrm>
          <a:prstGeom prst="rect">
            <a:avLst/>
          </a:prstGeom>
        </p:spPr>
      </p:pic>
      <mc:AlternateContent xmlns:mc="http://schemas.openxmlformats.org/markup-compatibility/2006">
        <mc:Choice xmlns:a14="http://schemas.microsoft.com/office/drawing/2010/main" Requires="a14">
          <p:sp>
            <p:nvSpPr>
              <p:cNvPr id="5" name="剪去对角的矩形 4">
                <a:extLst>
                  <a:ext uri="{FF2B5EF4-FFF2-40B4-BE49-F238E27FC236}">
                    <a16:creationId xmlns:a16="http://schemas.microsoft.com/office/drawing/2014/main" id="{AF44BF0F-1B9B-A04B-B617-A06DEE94F18B}"/>
                  </a:ext>
                </a:extLst>
              </p:cNvPr>
              <p:cNvSpPr/>
              <p:nvPr/>
            </p:nvSpPr>
            <p:spPr>
              <a:xfrm>
                <a:off x="7640365" y="5043213"/>
                <a:ext cx="3536375" cy="1394610"/>
              </a:xfrm>
              <a:prstGeom prst="snip2DiagRect">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kumimoji="1" lang="en-US" altLang="zh-CN" b="1" i="1">
                          <a:solidFill>
                            <a:srgbClr val="FF0000"/>
                          </a:solidFill>
                          <a:latin typeface="Cambria Math" panose="02040503050406030204" pitchFamily="18" charset="0"/>
                        </a:rPr>
                        <m:t>𝑺𝒉𝒐𝒓𝒕𝒂𝒈𝒆</m:t>
                      </m:r>
                      <m:r>
                        <a:rPr kumimoji="1" lang="en-US" altLang="zh-CN" sz="1800" b="1" i="1" smtClean="0">
                          <a:solidFill>
                            <a:srgbClr val="FF0000"/>
                          </a:solidFill>
                          <a:latin typeface="Cambria Math" panose="02040503050406030204" pitchFamily="18" charset="0"/>
                        </a:rPr>
                        <m:t>𝒔</m:t>
                      </m:r>
                      <m:r>
                        <a:rPr kumimoji="1" lang="en-US" altLang="zh-CN" sz="1800" b="1" i="1" smtClean="0">
                          <a:solidFill>
                            <a:srgbClr val="FF0000"/>
                          </a:solidFill>
                          <a:latin typeface="Cambria Math" panose="02040503050406030204" pitchFamily="18" charset="0"/>
                        </a:rPr>
                        <m:t>:</m:t>
                      </m:r>
                    </m:oMath>
                  </m:oMathPara>
                </a14:m>
                <a:endParaRPr kumimoji="1" lang="en-US" altLang="zh-CN" sz="1800" b="1" dirty="0">
                  <a:solidFill>
                    <a:srgbClr val="FF0000"/>
                  </a:solidFill>
                </a:endParaRPr>
              </a:p>
              <a:p>
                <a:pPr marL="285750" indent="-285750">
                  <a:buFont typeface="Arial" panose="020B0604020202020204" pitchFamily="34" charset="0"/>
                  <a:buChar char="•"/>
                </a:pPr>
                <a:r>
                  <a:rPr kumimoji="1" lang="en-US" altLang="zh-CN" sz="1800" b="1" dirty="0">
                    <a:solidFill>
                      <a:srgbClr val="FF0000"/>
                    </a:solidFill>
                  </a:rPr>
                  <a:t>Convs in HR space;</a:t>
                </a:r>
              </a:p>
              <a:p>
                <a:pPr marL="285750" indent="-285750">
                  <a:buFont typeface="Arial" panose="020B0604020202020204" pitchFamily="34" charset="0"/>
                  <a:buChar char="•"/>
                </a:pPr>
                <a:r>
                  <a:rPr kumimoji="1" lang="en-US" altLang="zh-CN" b="1" dirty="0">
                    <a:solidFill>
                      <a:srgbClr val="FF0000"/>
                    </a:solidFill>
                  </a:rPr>
                  <a:t>Small receptive field;</a:t>
                </a:r>
              </a:p>
              <a:p>
                <a:pPr marL="285750" indent="-285750">
                  <a:buFont typeface="Arial" panose="020B0604020202020204" pitchFamily="34" charset="0"/>
                  <a:buChar char="•"/>
                </a:pPr>
                <a:r>
                  <a:rPr kumimoji="1" lang="en-US" altLang="zh-CN" sz="1800" b="1" dirty="0">
                    <a:solidFill>
                      <a:srgbClr val="FF0000"/>
                    </a:solidFill>
                  </a:rPr>
                  <a:t>Only work for one factor;</a:t>
                </a:r>
              </a:p>
            </p:txBody>
          </p:sp>
        </mc:Choice>
        <mc:Fallback>
          <p:sp>
            <p:nvSpPr>
              <p:cNvPr id="5" name="剪去对角的矩形 4">
                <a:extLst>
                  <a:ext uri="{FF2B5EF4-FFF2-40B4-BE49-F238E27FC236}">
                    <a16:creationId xmlns:a16="http://schemas.microsoft.com/office/drawing/2014/main" id="{AF44BF0F-1B9B-A04B-B617-A06DEE94F18B}"/>
                  </a:ext>
                </a:extLst>
              </p:cNvPr>
              <p:cNvSpPr>
                <a:spLocks noRot="1" noChangeAspect="1" noMove="1" noResize="1" noEditPoints="1" noAdjustHandles="1" noChangeArrowheads="1" noChangeShapeType="1" noTextEdit="1"/>
              </p:cNvSpPr>
              <p:nvPr/>
            </p:nvSpPr>
            <p:spPr>
              <a:xfrm>
                <a:off x="7640365" y="5043213"/>
                <a:ext cx="3536375" cy="1394610"/>
              </a:xfrm>
              <a:prstGeom prst="snip2DiagRect">
                <a:avLst/>
              </a:prstGeom>
              <a:blipFill>
                <a:blip r:embed="rId4"/>
                <a:stretch>
                  <a:fillRect/>
                </a:stretch>
              </a:blipFill>
              <a:ln w="19050" cmpd="sng">
                <a:solidFill>
                  <a:srgbClr val="FF0000"/>
                </a:solidFill>
              </a:ln>
            </p:spPr>
            <p:txBody>
              <a:bodyPr/>
              <a:lstStyle/>
              <a:p>
                <a:r>
                  <a:rPr lang="zh-CN" altLang="en-US">
                    <a:noFill/>
                  </a:rPr>
                  <a:t> </a:t>
                </a:r>
              </a:p>
            </p:txBody>
          </p:sp>
        </mc:Fallback>
      </mc:AlternateContent>
      <p:sp>
        <p:nvSpPr>
          <p:cNvPr id="6" name="下箭头 5"/>
          <p:cNvSpPr/>
          <p:nvPr/>
        </p:nvSpPr>
        <p:spPr>
          <a:xfrm rot="10800000">
            <a:off x="1932179" y="3726785"/>
            <a:ext cx="45719" cy="424645"/>
          </a:xfrm>
          <a:prstGeom prst="down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mc:AlternateContent xmlns:mc="http://schemas.openxmlformats.org/markup-compatibility/2006">
        <mc:Choice xmlns:a14="http://schemas.microsoft.com/office/drawing/2010/main" Requires="a14">
          <p:sp>
            <p:nvSpPr>
              <p:cNvPr id="7" name="文本框 6"/>
              <p:cNvSpPr txBox="1"/>
              <p:nvPr/>
            </p:nvSpPr>
            <p:spPr>
              <a:xfrm>
                <a:off x="1198420" y="4246344"/>
                <a:ext cx="1513235" cy="553998"/>
              </a:xfrm>
              <a:prstGeom prst="rect">
                <a:avLst/>
              </a:prstGeom>
              <a:noFill/>
            </p:spPr>
            <p:txBody>
              <a:bodyPr wrap="none" lIns="0" tIns="0" rIns="0" bIns="0" rtlCol="0">
                <a:spAutoFit/>
              </a:bodyPr>
              <a:lstStyle/>
              <a:p>
                <a:pPr algn="ctr"/>
                <a:r>
                  <a:rPr lang="en-US" altLang="zh-CN" b="1" i="1" dirty="0" smtClean="0">
                    <a:solidFill>
                      <a:srgbClr val="FF0000"/>
                    </a:solidFill>
                  </a:rPr>
                  <a:t>bicubic</a:t>
                </a:r>
              </a:p>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𝒊𝒏𝒕𝒆𝒓𝒑𝒐𝒍𝒂𝒕𝒆𝒅</m:t>
                      </m:r>
                    </m:oMath>
                  </m:oMathPara>
                </a14:m>
                <a:endParaRPr lang="zh-CN" altLang="en-US" b="1" i="1" dirty="0">
                  <a:solidFill>
                    <a:srgbClr val="FF0000"/>
                  </a:solidFill>
                </a:endParaRPr>
              </a:p>
            </p:txBody>
          </p:sp>
        </mc:Choice>
        <mc:Fallback>
          <p:sp>
            <p:nvSpPr>
              <p:cNvPr id="7" name="文本框 6"/>
              <p:cNvSpPr txBox="1">
                <a:spLocks noRot="1" noChangeAspect="1" noMove="1" noResize="1" noEditPoints="1" noAdjustHandles="1" noChangeArrowheads="1" noChangeShapeType="1" noTextEdit="1"/>
              </p:cNvSpPr>
              <p:nvPr/>
            </p:nvSpPr>
            <p:spPr>
              <a:xfrm>
                <a:off x="1198420" y="4246344"/>
                <a:ext cx="1513235" cy="553998"/>
              </a:xfrm>
              <a:prstGeom prst="rect">
                <a:avLst/>
              </a:prstGeom>
              <a:blipFill>
                <a:blip r:embed="rId5"/>
                <a:stretch>
                  <a:fillRect l="-5242" t="-14444" r="-5242" b="-188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左箭头 1"/>
              <p:cNvSpPr/>
              <p:nvPr/>
            </p:nvSpPr>
            <p:spPr>
              <a:xfrm>
                <a:off x="3582882" y="1259779"/>
                <a:ext cx="4996543" cy="471654"/>
              </a:xfrm>
              <a:prstGeom prst="leftArrow">
                <a:avLst/>
              </a:prstGeom>
              <a:noFill/>
              <a:ln w="1905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800" b="1" i="1" smtClean="0">
                          <a:solidFill>
                            <a:srgbClr val="FF0000"/>
                          </a:solidFill>
                          <a:latin typeface="Cambria Math" panose="02040503050406030204" pitchFamily="18" charset="0"/>
                        </a:rPr>
                        <m:t>𝑳𝒐𝒔𝒔</m:t>
                      </m:r>
                      <m:r>
                        <a:rPr kumimoji="1" lang="en-US" altLang="zh-CN" sz="1800" b="1" i="1" smtClean="0">
                          <a:solidFill>
                            <a:srgbClr val="FF0000"/>
                          </a:solidFill>
                          <a:latin typeface="Cambria Math" panose="02040503050406030204" pitchFamily="18" charset="0"/>
                        </a:rPr>
                        <m:t>:</m:t>
                      </m:r>
                      <m:r>
                        <a:rPr kumimoji="1" lang="en-US" altLang="zh-CN" sz="1800" b="1" i="1" smtClean="0">
                          <a:solidFill>
                            <a:srgbClr val="FF0000"/>
                          </a:solidFill>
                          <a:latin typeface="Cambria Math" panose="02040503050406030204" pitchFamily="18" charset="0"/>
                        </a:rPr>
                        <m:t>𝑴𝑺𝑬</m:t>
                      </m:r>
                      <m:r>
                        <a:rPr kumimoji="1" lang="en-US" altLang="zh-CN" sz="1800" b="1" i="1" smtClean="0">
                          <a:solidFill>
                            <a:srgbClr val="FF0000"/>
                          </a:solidFill>
                          <a:latin typeface="Cambria Math" panose="02040503050406030204" pitchFamily="18" charset="0"/>
                        </a:rPr>
                        <m:t> </m:t>
                      </m:r>
                      <m:r>
                        <a:rPr kumimoji="1" lang="en-US" altLang="zh-CN" sz="1800" b="1" i="1" smtClean="0">
                          <a:solidFill>
                            <a:srgbClr val="FF0000"/>
                          </a:solidFill>
                          <a:latin typeface="Cambria Math" panose="02040503050406030204" pitchFamily="18" charset="0"/>
                        </a:rPr>
                        <m:t>𝑳𝒐𝒔𝒔</m:t>
                      </m:r>
                    </m:oMath>
                  </m:oMathPara>
                </a14:m>
                <a:endParaRPr kumimoji="1" lang="zh-CN" altLang="en-US" sz="1800" b="1" i="1" dirty="0">
                  <a:solidFill>
                    <a:srgbClr val="FF0000"/>
                  </a:solidFill>
                </a:endParaRPr>
              </a:p>
            </p:txBody>
          </p:sp>
        </mc:Choice>
        <mc:Fallback>
          <p:sp>
            <p:nvSpPr>
              <p:cNvPr id="2" name="左箭头 1"/>
              <p:cNvSpPr>
                <a:spLocks noRot="1" noChangeAspect="1" noMove="1" noResize="1" noEditPoints="1" noAdjustHandles="1" noChangeArrowheads="1" noChangeShapeType="1" noTextEdit="1"/>
              </p:cNvSpPr>
              <p:nvPr/>
            </p:nvSpPr>
            <p:spPr>
              <a:xfrm>
                <a:off x="3582882" y="1259779"/>
                <a:ext cx="4996543" cy="471654"/>
              </a:xfrm>
              <a:prstGeom prst="leftArrow">
                <a:avLst/>
              </a:prstGeom>
              <a:blipFill>
                <a:blip r:embed="rId6"/>
                <a:stretch>
                  <a:fillRect/>
                </a:stretch>
              </a:blipFill>
              <a:ln w="19050" cmpd="sng">
                <a:solidFill>
                  <a:srgbClr val="FF0000"/>
                </a:solidFill>
                <a:prstDash val="dash"/>
              </a:ln>
            </p:spPr>
            <p:txBody>
              <a:bodyPr/>
              <a:lstStyle/>
              <a:p>
                <a:r>
                  <a:rPr lang="zh-CN" altLang="en-US">
                    <a:noFill/>
                  </a:rPr>
                  <a:t> </a:t>
                </a:r>
              </a:p>
            </p:txBody>
          </p:sp>
        </mc:Fallback>
      </mc:AlternateContent>
      <p:sp>
        <p:nvSpPr>
          <p:cNvPr id="9" name="文本框 8"/>
          <p:cNvSpPr txBox="1"/>
          <p:nvPr/>
        </p:nvSpPr>
        <p:spPr>
          <a:xfrm>
            <a:off x="321733" y="6160824"/>
            <a:ext cx="6536267" cy="553998"/>
          </a:xfrm>
          <a:prstGeom prst="rect">
            <a:avLst/>
          </a:prstGeom>
          <a:noFill/>
        </p:spPr>
        <p:txBody>
          <a:bodyPr wrap="square" lIns="0" tIns="0" rIns="0" bIns="0" rtlCol="0">
            <a:spAutoFit/>
          </a:bodyPr>
          <a:lstStyle/>
          <a:p>
            <a:r>
              <a:rPr lang="en-US" altLang="zh-CN" dirty="0" smtClean="0">
                <a:hlinkClick r:id="rId7"/>
              </a:rPr>
              <a:t>C</a:t>
            </a:r>
            <a:r>
              <a:rPr lang="en-US" altLang="zh-CN" dirty="0">
                <a:hlinkClick r:id="rId7"/>
              </a:rPr>
              <a:t>.</a:t>
            </a:r>
            <a:r>
              <a:rPr lang="en-US" altLang="zh-CN" dirty="0" smtClean="0">
                <a:hlinkClick r:id="rId7"/>
              </a:rPr>
              <a:t> </a:t>
            </a:r>
            <a:r>
              <a:rPr lang="en-US" altLang="zh-CN" dirty="0">
                <a:hlinkClick r:id="rId7"/>
              </a:rPr>
              <a:t>Dong, </a:t>
            </a:r>
            <a:r>
              <a:rPr lang="en-US" altLang="zh-CN" dirty="0" smtClean="0">
                <a:hlinkClick r:id="rId7"/>
              </a:rPr>
              <a:t>C. Loy</a:t>
            </a:r>
            <a:r>
              <a:rPr lang="en-US" altLang="zh-CN" dirty="0">
                <a:hlinkClick r:id="rId7"/>
              </a:rPr>
              <a:t>, </a:t>
            </a:r>
            <a:r>
              <a:rPr lang="en-US" altLang="zh-CN" dirty="0" smtClean="0">
                <a:hlinkClick r:id="rId7"/>
              </a:rPr>
              <a:t>K. He and X. </a:t>
            </a:r>
            <a:r>
              <a:rPr lang="en-US" altLang="zh-CN" dirty="0">
                <a:hlinkClick r:id="rId7"/>
              </a:rPr>
              <a:t>Tang. </a:t>
            </a:r>
            <a:r>
              <a:rPr lang="en-US" altLang="zh-CN" dirty="0" smtClean="0">
                <a:hlinkClick r:id="rId7"/>
              </a:rPr>
              <a:t>Learning </a:t>
            </a:r>
            <a:r>
              <a:rPr lang="en-US" altLang="zh-CN" dirty="0">
                <a:hlinkClick r:id="rId7"/>
              </a:rPr>
              <a:t>a Deep Convolutional Network for Image </a:t>
            </a:r>
            <a:r>
              <a:rPr lang="en-US" altLang="zh-CN" dirty="0" smtClean="0">
                <a:hlinkClick r:id="rId7"/>
              </a:rPr>
              <a:t>Super-Resolution, </a:t>
            </a:r>
            <a:r>
              <a:rPr lang="en-US" altLang="zh-CN" dirty="0">
                <a:hlinkClick r:id="rId7"/>
              </a:rPr>
              <a:t>in </a:t>
            </a:r>
            <a:r>
              <a:rPr lang="en-US" altLang="zh-CN" dirty="0" smtClean="0">
                <a:hlinkClick r:id="rId7"/>
              </a:rPr>
              <a:t>ECCV, </a:t>
            </a:r>
            <a:r>
              <a:rPr lang="en-US" altLang="zh-CN" dirty="0">
                <a:hlinkClick r:id="rId7"/>
              </a:rPr>
              <a:t>2014</a:t>
            </a:r>
            <a:endParaRPr lang="en-US" altLang="zh-CN" dirty="0"/>
          </a:p>
        </p:txBody>
      </p:sp>
    </p:spTree>
    <p:extLst>
      <p:ext uri="{BB962C8B-B14F-4D97-AF65-F5344CB8AC3E}">
        <p14:creationId xmlns:p14="http://schemas.microsoft.com/office/powerpoint/2010/main" val="3801637693"/>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24DDEDEE-A762-B04A-B58D-8D9B17029317}"/>
              </a:ext>
            </a:extLst>
          </p:cNvPr>
          <p:cNvPicPr>
            <a:picLocks noGrp="1" noChangeAspect="1"/>
          </p:cNvPicPr>
          <p:nvPr>
            <p:ph idx="1"/>
          </p:nvPr>
        </p:nvPicPr>
        <p:blipFill>
          <a:blip r:embed="rId3"/>
          <a:stretch>
            <a:fillRect/>
          </a:stretch>
        </p:blipFill>
        <p:spPr>
          <a:xfrm>
            <a:off x="304800" y="1534877"/>
            <a:ext cx="11599863" cy="4296245"/>
          </a:xfrm>
          <a:prstGeom prst="rect">
            <a:avLst/>
          </a:prstGeom>
        </p:spPr>
      </p:pic>
      <p:sp>
        <p:nvSpPr>
          <p:cNvPr id="3" name="标题 2">
            <a:extLst>
              <a:ext uri="{FF2B5EF4-FFF2-40B4-BE49-F238E27FC236}">
                <a16:creationId xmlns:a16="http://schemas.microsoft.com/office/drawing/2014/main" id="{48EF0B81-105F-3747-BD5D-C5758F3D7CBC}"/>
              </a:ext>
            </a:extLst>
          </p:cNvPr>
          <p:cNvSpPr>
            <a:spLocks noGrp="1"/>
          </p:cNvSpPr>
          <p:nvPr>
            <p:ph type="title"/>
          </p:nvPr>
        </p:nvSpPr>
        <p:spPr/>
        <p:txBody>
          <a:bodyPr/>
          <a:lstStyle/>
          <a:p>
            <a:r>
              <a:rPr kumimoji="1" lang="en-US" altLang="zh-CN" dirty="0"/>
              <a:t>FSRCNN:</a:t>
            </a:r>
            <a:r>
              <a:rPr kumimoji="1" lang="zh-CN" altLang="en-US" dirty="0"/>
              <a:t> </a:t>
            </a:r>
            <a:r>
              <a:rPr kumimoji="1" lang="en-US" altLang="zh-CN" dirty="0"/>
              <a:t>Improved</a:t>
            </a:r>
            <a:r>
              <a:rPr kumimoji="1" lang="zh-CN" altLang="en-US" dirty="0"/>
              <a:t> </a:t>
            </a:r>
            <a:r>
              <a:rPr kumimoji="1" lang="en-US" altLang="zh-CN" dirty="0"/>
              <a:t>version</a:t>
            </a:r>
            <a:r>
              <a:rPr kumimoji="1" lang="zh-CN" altLang="en-US" dirty="0"/>
              <a:t> </a:t>
            </a:r>
            <a:r>
              <a:rPr kumimoji="1" lang="en-US" altLang="zh-CN" dirty="0"/>
              <a:t>of SRCNN (ECCV, </a:t>
            </a:r>
            <a:r>
              <a:rPr kumimoji="1" lang="en-US" altLang="zh-CN" dirty="0" smtClean="0"/>
              <a:t>2016)</a:t>
            </a:r>
            <a:endParaRPr kumimoji="1" lang="zh-CN" altLang="en-US" dirty="0"/>
          </a:p>
        </p:txBody>
      </p:sp>
      <p:sp>
        <p:nvSpPr>
          <p:cNvPr id="5" name="矩形 4">
            <a:extLst>
              <a:ext uri="{FF2B5EF4-FFF2-40B4-BE49-F238E27FC236}">
                <a16:creationId xmlns:a16="http://schemas.microsoft.com/office/drawing/2014/main" id="{9F4F1BF2-FA66-084A-9139-4ADBAACC2B3F}"/>
              </a:ext>
            </a:extLst>
          </p:cNvPr>
          <p:cNvSpPr/>
          <p:nvPr/>
        </p:nvSpPr>
        <p:spPr>
          <a:xfrm>
            <a:off x="1839193" y="1533724"/>
            <a:ext cx="1205344" cy="4333009"/>
          </a:xfrm>
          <a:prstGeom prst="rect">
            <a:avLst/>
          </a:prstGeom>
          <a:noFill/>
          <a:ln w="1905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6" name="椭圆 5">
            <a:extLst>
              <a:ext uri="{FF2B5EF4-FFF2-40B4-BE49-F238E27FC236}">
                <a16:creationId xmlns:a16="http://schemas.microsoft.com/office/drawing/2014/main" id="{D1EB7805-C373-534D-85F9-7DBDFB79BCAD}"/>
              </a:ext>
            </a:extLst>
          </p:cNvPr>
          <p:cNvSpPr/>
          <p:nvPr/>
        </p:nvSpPr>
        <p:spPr>
          <a:xfrm>
            <a:off x="8862646" y="4375053"/>
            <a:ext cx="1519311" cy="886264"/>
          </a:xfrm>
          <a:prstGeom prst="ellipse">
            <a:avLst/>
          </a:prstGeom>
          <a:noFill/>
          <a:ln w="3810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9" name="文本框 8">
            <a:extLst>
              <a:ext uri="{FF2B5EF4-FFF2-40B4-BE49-F238E27FC236}">
                <a16:creationId xmlns:a16="http://schemas.microsoft.com/office/drawing/2014/main" id="{19ACBE61-5510-FF46-8F96-1832FB5A3399}"/>
              </a:ext>
            </a:extLst>
          </p:cNvPr>
          <p:cNvSpPr txBox="1"/>
          <p:nvPr/>
        </p:nvSpPr>
        <p:spPr>
          <a:xfrm rot="20439910">
            <a:off x="9061302" y="6018195"/>
            <a:ext cx="3166060" cy="307777"/>
          </a:xfrm>
          <a:prstGeom prst="rect">
            <a:avLst/>
          </a:prstGeom>
          <a:noFill/>
        </p:spPr>
        <p:txBody>
          <a:bodyPr wrap="none" lIns="0" tIns="0" rIns="0" bIns="0" rtlCol="0">
            <a:spAutoFit/>
          </a:bodyPr>
          <a:lstStyle/>
          <a:p>
            <a:r>
              <a:rPr kumimoji="1" lang="en-US" altLang="zh-CN" sz="2000" i="1" dirty="0">
                <a:solidFill>
                  <a:srgbClr val="FF0000"/>
                </a:solidFill>
              </a:rPr>
              <a:t>Fine-tuning for different factor</a:t>
            </a:r>
            <a:endParaRPr kumimoji="1" lang="zh-CN" altLang="en-US" sz="2000" i="1" dirty="0">
              <a:solidFill>
                <a:srgbClr val="FF0000"/>
              </a:solidFill>
            </a:endParaRPr>
          </a:p>
        </p:txBody>
      </p:sp>
      <p:sp>
        <p:nvSpPr>
          <p:cNvPr id="10" name="上箭头 9">
            <a:extLst>
              <a:ext uri="{FF2B5EF4-FFF2-40B4-BE49-F238E27FC236}">
                <a16:creationId xmlns:a16="http://schemas.microsoft.com/office/drawing/2014/main" id="{A2F3CA63-7B9D-E645-AC5E-B4753A347478}"/>
              </a:ext>
            </a:extLst>
          </p:cNvPr>
          <p:cNvSpPr/>
          <p:nvPr/>
        </p:nvSpPr>
        <p:spPr>
          <a:xfrm rot="20102390">
            <a:off x="10307537" y="5281016"/>
            <a:ext cx="77029" cy="669034"/>
          </a:xfrm>
          <a:prstGeom prst="up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1" name="文本框 10">
            <a:extLst>
              <a:ext uri="{FF2B5EF4-FFF2-40B4-BE49-F238E27FC236}">
                <a16:creationId xmlns:a16="http://schemas.microsoft.com/office/drawing/2014/main" id="{AA5A51BF-8801-8C47-9C22-733C13FA2B2A}"/>
              </a:ext>
            </a:extLst>
          </p:cNvPr>
          <p:cNvSpPr txBox="1"/>
          <p:nvPr/>
        </p:nvSpPr>
        <p:spPr>
          <a:xfrm>
            <a:off x="3613269" y="3700228"/>
            <a:ext cx="1173398" cy="276999"/>
          </a:xfrm>
          <a:prstGeom prst="rect">
            <a:avLst/>
          </a:prstGeom>
          <a:noFill/>
        </p:spPr>
        <p:txBody>
          <a:bodyPr wrap="none" lIns="0" tIns="0" rIns="0" bIns="0" rtlCol="0">
            <a:spAutoFit/>
          </a:bodyPr>
          <a:lstStyle/>
          <a:p>
            <a:r>
              <a:rPr kumimoji="1" lang="en-US" altLang="zh-CN" dirty="0">
                <a:solidFill>
                  <a:srgbClr val="FF0000"/>
                </a:solidFill>
              </a:rPr>
              <a:t>Smaller</a:t>
            </a:r>
            <a:r>
              <a:rPr kumimoji="1" lang="zh-CN" altLang="en-US" dirty="0">
                <a:solidFill>
                  <a:srgbClr val="FF0000"/>
                </a:solidFill>
              </a:rPr>
              <a:t> </a:t>
            </a:r>
            <a:r>
              <a:rPr kumimoji="1" lang="en-US" altLang="zh-CN" dirty="0">
                <a:solidFill>
                  <a:srgbClr val="FF0000"/>
                </a:solidFill>
              </a:rPr>
              <a:t>Size</a:t>
            </a:r>
            <a:endParaRPr kumimoji="1" lang="zh-CN" altLang="en-US" dirty="0">
              <a:solidFill>
                <a:srgbClr val="FF0000"/>
              </a:solidFill>
            </a:endParaRPr>
          </a:p>
        </p:txBody>
      </p:sp>
      <p:sp>
        <p:nvSpPr>
          <p:cNvPr id="12" name="文本框 11">
            <a:extLst>
              <a:ext uri="{FF2B5EF4-FFF2-40B4-BE49-F238E27FC236}">
                <a16:creationId xmlns:a16="http://schemas.microsoft.com/office/drawing/2014/main" id="{6C921389-7D27-7647-B913-03A5B52E08BE}"/>
              </a:ext>
            </a:extLst>
          </p:cNvPr>
          <p:cNvSpPr txBox="1"/>
          <p:nvPr/>
        </p:nvSpPr>
        <p:spPr>
          <a:xfrm>
            <a:off x="5532729" y="3700228"/>
            <a:ext cx="2141612" cy="276999"/>
          </a:xfrm>
          <a:prstGeom prst="rect">
            <a:avLst/>
          </a:prstGeom>
          <a:noFill/>
        </p:spPr>
        <p:txBody>
          <a:bodyPr wrap="none" lIns="0" tIns="0" rIns="0" bIns="0" rtlCol="0">
            <a:spAutoFit/>
          </a:bodyPr>
          <a:lstStyle/>
          <a:p>
            <a:r>
              <a:rPr kumimoji="1" lang="en-US" altLang="zh-CN" dirty="0">
                <a:solidFill>
                  <a:srgbClr val="FF0000"/>
                </a:solidFill>
              </a:rPr>
              <a:t>Bigger</a:t>
            </a:r>
            <a:r>
              <a:rPr kumimoji="1" lang="zh-CN" altLang="en-US" dirty="0">
                <a:solidFill>
                  <a:srgbClr val="FF0000"/>
                </a:solidFill>
              </a:rPr>
              <a:t> </a:t>
            </a:r>
            <a:r>
              <a:rPr kumimoji="1" lang="en-US" altLang="zh-CN" dirty="0">
                <a:solidFill>
                  <a:srgbClr val="FF0000"/>
                </a:solidFill>
              </a:rPr>
              <a:t>Receptive Field</a:t>
            </a:r>
            <a:endParaRPr kumimoji="1" lang="zh-CN" altLang="en-US" dirty="0">
              <a:solidFill>
                <a:srgbClr val="FF0000"/>
              </a:solidFill>
            </a:endParaRPr>
          </a:p>
        </p:txBody>
      </p:sp>
      <p:sp>
        <p:nvSpPr>
          <p:cNvPr id="13" name="文本框 12">
            <a:extLst>
              <a:ext uri="{FF2B5EF4-FFF2-40B4-BE49-F238E27FC236}">
                <a16:creationId xmlns:a16="http://schemas.microsoft.com/office/drawing/2014/main" id="{7417A492-52D1-554D-A36C-5886C27DF42A}"/>
              </a:ext>
            </a:extLst>
          </p:cNvPr>
          <p:cNvSpPr txBox="1"/>
          <p:nvPr/>
        </p:nvSpPr>
        <p:spPr>
          <a:xfrm>
            <a:off x="10169972" y="1193915"/>
            <a:ext cx="1606209" cy="430887"/>
          </a:xfrm>
          <a:prstGeom prst="rect">
            <a:avLst/>
          </a:prstGeom>
          <a:noFill/>
        </p:spPr>
        <p:txBody>
          <a:bodyPr wrap="none" lIns="0" tIns="0" rIns="0" bIns="0" rtlCol="0">
            <a:spAutoFit/>
          </a:bodyPr>
          <a:lstStyle/>
          <a:p>
            <a:r>
              <a:rPr kumimoji="1" lang="en-US" altLang="zh-CN" sz="2800" dirty="0">
                <a:solidFill>
                  <a:srgbClr val="FF0000"/>
                </a:solidFill>
              </a:rPr>
              <a:t>Loss: MSE</a:t>
            </a:r>
            <a:endParaRPr kumimoji="1" lang="zh-CN" altLang="en-US" sz="2800" dirty="0">
              <a:solidFill>
                <a:srgbClr val="FF0000"/>
              </a:solidFill>
            </a:endParaRPr>
          </a:p>
        </p:txBody>
      </p:sp>
      <p:sp>
        <p:nvSpPr>
          <p:cNvPr id="2" name="矩形 1"/>
          <p:cNvSpPr/>
          <p:nvPr/>
        </p:nvSpPr>
        <p:spPr>
          <a:xfrm>
            <a:off x="321733" y="6111738"/>
            <a:ext cx="6855749" cy="646331"/>
          </a:xfrm>
          <a:prstGeom prst="rect">
            <a:avLst/>
          </a:prstGeom>
        </p:spPr>
        <p:txBody>
          <a:bodyPr wrap="square">
            <a:spAutoFit/>
          </a:bodyPr>
          <a:lstStyle/>
          <a:p>
            <a:r>
              <a:rPr lang="en-US" altLang="zh-CN" dirty="0">
                <a:hlinkClick r:id="rId4"/>
              </a:rPr>
              <a:t>C. Dong, C. Loy and X. Tang. Accelerating the Super-Resolution Convolutional Neural Network, in ECCV, </a:t>
            </a:r>
            <a:r>
              <a:rPr lang="en-US" altLang="zh-CN" dirty="0" smtClean="0">
                <a:hlinkClick r:id="rId4"/>
              </a:rPr>
              <a:t>2016</a:t>
            </a:r>
            <a:endParaRPr lang="en-US" altLang="zh-CN" dirty="0"/>
          </a:p>
        </p:txBody>
      </p:sp>
      <p:sp>
        <p:nvSpPr>
          <p:cNvPr id="15" name="矩形 14">
            <a:extLst>
              <a:ext uri="{FF2B5EF4-FFF2-40B4-BE49-F238E27FC236}">
                <a16:creationId xmlns:a16="http://schemas.microsoft.com/office/drawing/2014/main" id="{9F4F1BF2-FA66-084A-9139-4ADBAACC2B3F}"/>
              </a:ext>
            </a:extLst>
          </p:cNvPr>
          <p:cNvSpPr/>
          <p:nvPr/>
        </p:nvSpPr>
        <p:spPr>
          <a:xfrm>
            <a:off x="2032000" y="4025880"/>
            <a:ext cx="7176896" cy="2011987"/>
          </a:xfrm>
          <a:prstGeom prst="rect">
            <a:avLst/>
          </a:prstGeom>
          <a:noFill/>
          <a:ln w="1905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8" name="文本框 17">
            <a:extLst>
              <a:ext uri="{FF2B5EF4-FFF2-40B4-BE49-F238E27FC236}">
                <a16:creationId xmlns:a16="http://schemas.microsoft.com/office/drawing/2014/main" id="{19ACBE61-5510-FF46-8F96-1832FB5A3399}"/>
              </a:ext>
            </a:extLst>
          </p:cNvPr>
          <p:cNvSpPr txBox="1"/>
          <p:nvPr/>
        </p:nvSpPr>
        <p:spPr>
          <a:xfrm>
            <a:off x="7177482" y="6524163"/>
            <a:ext cx="1678473" cy="307777"/>
          </a:xfrm>
          <a:prstGeom prst="rect">
            <a:avLst/>
          </a:prstGeom>
          <a:noFill/>
        </p:spPr>
        <p:txBody>
          <a:bodyPr wrap="none" lIns="0" tIns="0" rIns="0" bIns="0" rtlCol="0">
            <a:spAutoFit/>
          </a:bodyPr>
          <a:lstStyle/>
          <a:p>
            <a:r>
              <a:rPr kumimoji="1" lang="en-US" altLang="zh-CN" sz="2000" i="1" dirty="0" smtClean="0">
                <a:solidFill>
                  <a:srgbClr val="FF0000"/>
                </a:solidFill>
              </a:rPr>
              <a:t>Shared mapping</a:t>
            </a:r>
            <a:endParaRPr kumimoji="1" lang="zh-CN" altLang="en-US" sz="2000" i="1" dirty="0">
              <a:solidFill>
                <a:srgbClr val="FF0000"/>
              </a:solidFill>
            </a:endParaRPr>
          </a:p>
        </p:txBody>
      </p:sp>
      <p:sp>
        <p:nvSpPr>
          <p:cNvPr id="20" name="下箭头 19"/>
          <p:cNvSpPr/>
          <p:nvPr/>
        </p:nvSpPr>
        <p:spPr>
          <a:xfrm rot="10800000">
            <a:off x="7850379" y="6105628"/>
            <a:ext cx="45719" cy="424645"/>
          </a:xfrm>
          <a:prstGeom prst="down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Tree>
    <p:extLst>
      <p:ext uri="{BB962C8B-B14F-4D97-AF65-F5344CB8AC3E}">
        <p14:creationId xmlns:p14="http://schemas.microsoft.com/office/powerpoint/2010/main" val="1576725354"/>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linds(horizontal)">
                                      <p:cBhvr>
                                        <p:cTn id="41" dur="500"/>
                                        <p:tgtEl>
                                          <p:spTgt spid="18"/>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randombar(horizontal)">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blinds(horizontal)">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9" grpId="0"/>
      <p:bldP spid="10" grpId="0" animBg="1"/>
      <p:bldP spid="11" grpId="0"/>
      <p:bldP spid="12" grpId="0"/>
      <p:bldP spid="13" grpId="0"/>
      <p:bldP spid="15" grpId="0" animBg="1"/>
      <p:bldP spid="18" grpId="0"/>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1733" y="5439032"/>
            <a:ext cx="11599333" cy="618868"/>
          </a:xfrm>
        </p:spPr>
        <p:txBody>
          <a:bodyPr/>
          <a:lstStyle/>
          <a:p>
            <a:r>
              <a:rPr lang="en-US" altLang="zh-CN" i="1" dirty="0"/>
              <a:t>The re-implementation details will be mentioned later.</a:t>
            </a:r>
            <a:endParaRPr lang="en-US" altLang="zh-CN" i="1" dirty="0"/>
          </a:p>
        </p:txBody>
      </p:sp>
      <p:sp>
        <p:nvSpPr>
          <p:cNvPr id="3" name="标题 2"/>
          <p:cNvSpPr>
            <a:spLocks noGrp="1"/>
          </p:cNvSpPr>
          <p:nvPr>
            <p:ph type="title"/>
          </p:nvPr>
        </p:nvSpPr>
        <p:spPr/>
        <p:txBody>
          <a:bodyPr/>
          <a:lstStyle/>
          <a:p>
            <a:r>
              <a:rPr lang="en-US" altLang="zh-CN" dirty="0"/>
              <a:t>ESPCN: Efficient Sub-Pixel </a:t>
            </a:r>
            <a:r>
              <a:rPr lang="en-US" altLang="zh-CN" dirty="0" smtClean="0"/>
              <a:t>ConvNet </a:t>
            </a:r>
            <a:r>
              <a:rPr lang="en-US" altLang="zh-CN" dirty="0"/>
              <a:t>(CVPR, </a:t>
            </a:r>
            <a:r>
              <a:rPr lang="en-US" altLang="zh-CN" dirty="0" smtClean="0"/>
              <a:t>2016)</a:t>
            </a:r>
            <a:endParaRPr lang="zh-CN" altLang="en-US" dirty="0"/>
          </a:p>
        </p:txBody>
      </p:sp>
      <p:pic>
        <p:nvPicPr>
          <p:cNvPr id="4" name="图片 3"/>
          <p:cNvPicPr>
            <a:picLocks noChangeAspect="1"/>
          </p:cNvPicPr>
          <p:nvPr/>
        </p:nvPicPr>
        <p:blipFill>
          <a:blip r:embed="rId3"/>
          <a:stretch>
            <a:fillRect/>
          </a:stretch>
        </p:blipFill>
        <p:spPr>
          <a:xfrm>
            <a:off x="133824" y="1737121"/>
            <a:ext cx="11348618" cy="3701911"/>
          </a:xfrm>
          <a:prstGeom prst="rect">
            <a:avLst/>
          </a:prstGeom>
        </p:spPr>
      </p:pic>
      <p:sp>
        <p:nvSpPr>
          <p:cNvPr id="6" name="矩形 5"/>
          <p:cNvSpPr/>
          <p:nvPr/>
        </p:nvSpPr>
        <p:spPr>
          <a:xfrm>
            <a:off x="321732" y="6183495"/>
            <a:ext cx="7133167" cy="646331"/>
          </a:xfrm>
          <a:prstGeom prst="rect">
            <a:avLst/>
          </a:prstGeom>
        </p:spPr>
        <p:txBody>
          <a:bodyPr wrap="square">
            <a:spAutoFit/>
          </a:bodyPr>
          <a:lstStyle/>
          <a:p>
            <a:r>
              <a:rPr lang="en-US" altLang="zh-CN" dirty="0">
                <a:hlinkClick r:id="rId4"/>
              </a:rPr>
              <a:t>W. </a:t>
            </a:r>
            <a:r>
              <a:rPr lang="en-US" altLang="zh-CN" dirty="0" smtClean="0">
                <a:hlinkClick r:id="rId4"/>
              </a:rPr>
              <a:t>Shi and </a:t>
            </a:r>
            <a:r>
              <a:rPr lang="en-US" altLang="zh-CN" dirty="0">
                <a:hlinkClick r:id="rId4"/>
              </a:rPr>
              <a:t>Z</a:t>
            </a:r>
            <a:r>
              <a:rPr lang="en-US" altLang="zh-CN" dirty="0" smtClean="0">
                <a:hlinkClick r:id="rId4"/>
              </a:rPr>
              <a:t>. Wang</a:t>
            </a:r>
            <a:r>
              <a:rPr lang="en-US" altLang="zh-CN" dirty="0">
                <a:hlinkClick r:id="rId4"/>
              </a:rPr>
              <a:t>. Real-time single image and </a:t>
            </a:r>
            <a:r>
              <a:rPr lang="en-US" altLang="zh-CN" dirty="0" smtClean="0">
                <a:hlinkClick r:id="rId4"/>
              </a:rPr>
              <a:t>video super-resolution using </a:t>
            </a:r>
            <a:r>
              <a:rPr lang="en-US" altLang="zh-CN" dirty="0">
                <a:hlinkClick r:id="rId4"/>
              </a:rPr>
              <a:t>an efficient sub-pixel </a:t>
            </a:r>
            <a:r>
              <a:rPr lang="en-US" altLang="zh-CN" dirty="0" smtClean="0">
                <a:hlinkClick r:id="rId4"/>
              </a:rPr>
              <a:t>convolutional neural </a:t>
            </a:r>
            <a:r>
              <a:rPr lang="en-US" altLang="zh-CN" dirty="0">
                <a:hlinkClick r:id="rId4"/>
              </a:rPr>
              <a:t>network. In CVPR, 2016.</a:t>
            </a:r>
            <a:endParaRPr lang="en-US" altLang="zh-CN" dirty="0"/>
          </a:p>
        </p:txBody>
      </p:sp>
    </p:spTree>
    <p:extLst>
      <p:ext uri="{BB962C8B-B14F-4D97-AF65-F5344CB8AC3E}">
        <p14:creationId xmlns:p14="http://schemas.microsoft.com/office/powerpoint/2010/main" val="851199073"/>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1732" y="319558"/>
            <a:ext cx="11120967" cy="673100"/>
          </a:xfrm>
        </p:spPr>
        <p:txBody>
          <a:bodyPr/>
          <a:lstStyle/>
          <a:p>
            <a:r>
              <a:rPr lang="en-US" altLang="zh-CN" dirty="0"/>
              <a:t>VDSR: Very Deep Convolution Network (CVPR, </a:t>
            </a:r>
            <a:r>
              <a:rPr lang="en-US" altLang="zh-CN" dirty="0" smtClean="0"/>
              <a:t>2016)</a:t>
            </a:r>
            <a:endParaRPr lang="zh-CN" altLang="en-US" dirty="0"/>
          </a:p>
        </p:txBody>
      </p:sp>
      <p:pic>
        <p:nvPicPr>
          <p:cNvPr id="5" name="图片 4"/>
          <p:cNvPicPr>
            <a:picLocks noChangeAspect="1"/>
          </p:cNvPicPr>
          <p:nvPr/>
        </p:nvPicPr>
        <p:blipFill>
          <a:blip r:embed="rId3"/>
          <a:stretch>
            <a:fillRect/>
          </a:stretch>
        </p:blipFill>
        <p:spPr>
          <a:xfrm>
            <a:off x="321733" y="1197233"/>
            <a:ext cx="11551334" cy="5001029"/>
          </a:xfrm>
          <a:prstGeom prst="rect">
            <a:avLst/>
          </a:prstGeom>
        </p:spPr>
      </p:pic>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A0EC9D82-5C1F-144F-A4F2-4B206341473D}"/>
                  </a:ext>
                </a:extLst>
              </p:cNvPr>
              <p:cNvSpPr txBox="1"/>
              <p:nvPr/>
            </p:nvSpPr>
            <p:spPr>
              <a:xfrm>
                <a:off x="10174235" y="1472652"/>
                <a:ext cx="13369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1" i="1" smtClean="0">
                          <a:latin typeface="Cambria Math" panose="02040503050406030204" pitchFamily="18" charset="0"/>
                        </a:rPr>
                        <m:t>𝑹𝒆𝒔𝑵𝒆𝒕</m:t>
                      </m:r>
                    </m:oMath>
                  </m:oMathPara>
                </a14:m>
                <a:endParaRPr kumimoji="1" lang="zh-CN" altLang="en-US" sz="2800" b="1" dirty="0"/>
              </a:p>
            </p:txBody>
          </p:sp>
        </mc:Choice>
        <mc:Fallback>
          <p:sp>
            <p:nvSpPr>
              <p:cNvPr id="4" name="文本框 3">
                <a:extLst>
                  <a:ext uri="{FF2B5EF4-FFF2-40B4-BE49-F238E27FC236}">
                    <a16:creationId xmlns:a16="http://schemas.microsoft.com/office/drawing/2014/main" id="{A0EC9D82-5C1F-144F-A4F2-4B206341473D}"/>
                  </a:ext>
                </a:extLst>
              </p:cNvPr>
              <p:cNvSpPr txBox="1">
                <a:spLocks noRot="1" noChangeAspect="1" noMove="1" noResize="1" noEditPoints="1" noAdjustHandles="1" noChangeArrowheads="1" noChangeShapeType="1" noTextEdit="1"/>
              </p:cNvSpPr>
              <p:nvPr/>
            </p:nvSpPr>
            <p:spPr>
              <a:xfrm>
                <a:off x="10174235" y="1472652"/>
                <a:ext cx="1336904" cy="430887"/>
              </a:xfrm>
              <a:prstGeom prst="rect">
                <a:avLst/>
              </a:prstGeom>
              <a:blipFill>
                <a:blip r:embed="rId4"/>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83DD3FE2-AE76-0644-870B-58BE972F707F}"/>
              </a:ext>
            </a:extLst>
          </p:cNvPr>
          <p:cNvSpPr txBox="1"/>
          <p:nvPr/>
        </p:nvSpPr>
        <p:spPr>
          <a:xfrm>
            <a:off x="4645080" y="1170350"/>
            <a:ext cx="2326106" cy="307777"/>
          </a:xfrm>
          <a:prstGeom prst="rect">
            <a:avLst/>
          </a:prstGeom>
          <a:noFill/>
        </p:spPr>
        <p:txBody>
          <a:bodyPr wrap="square" lIns="0" tIns="0" rIns="0" bIns="0" rtlCol="0">
            <a:spAutoFit/>
          </a:bodyPr>
          <a:lstStyle/>
          <a:p>
            <a:r>
              <a:rPr kumimoji="1" lang="en-US" altLang="zh-CN" sz="2000" b="1" i="1" dirty="0">
                <a:solidFill>
                  <a:srgbClr val="FF0000"/>
                </a:solidFill>
              </a:rPr>
              <a:t>Learning Residuals</a:t>
            </a:r>
            <a:endParaRPr kumimoji="1" lang="zh-CN" altLang="en-US" sz="2000" b="1" i="1" dirty="0">
              <a:solidFill>
                <a:srgbClr val="FF0000"/>
              </a:solidFill>
            </a:endParaRPr>
          </a:p>
        </p:txBody>
      </p:sp>
      <p:sp>
        <p:nvSpPr>
          <p:cNvPr id="13" name="下箭头 12"/>
          <p:cNvSpPr/>
          <p:nvPr/>
        </p:nvSpPr>
        <p:spPr>
          <a:xfrm rot="10800000">
            <a:off x="1311977" y="5608316"/>
            <a:ext cx="45719" cy="424645"/>
          </a:xfrm>
          <a:prstGeom prst="down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mc:AlternateContent xmlns:mc="http://schemas.openxmlformats.org/markup-compatibility/2006">
        <mc:Choice xmlns:a14="http://schemas.microsoft.com/office/drawing/2010/main" Requires="a14">
          <p:sp>
            <p:nvSpPr>
              <p:cNvPr id="14" name="文本框 13"/>
              <p:cNvSpPr txBox="1"/>
              <p:nvPr/>
            </p:nvSpPr>
            <p:spPr>
              <a:xfrm>
                <a:off x="578218" y="6127875"/>
                <a:ext cx="1513235" cy="553998"/>
              </a:xfrm>
              <a:prstGeom prst="rect">
                <a:avLst/>
              </a:prstGeom>
              <a:noFill/>
            </p:spPr>
            <p:txBody>
              <a:bodyPr wrap="none" lIns="0" tIns="0" rIns="0" bIns="0" rtlCol="0">
                <a:spAutoFit/>
              </a:bodyPr>
              <a:lstStyle/>
              <a:p>
                <a:pPr algn="ctr"/>
                <a:r>
                  <a:rPr lang="en-US" altLang="zh-CN" b="1" i="1" dirty="0" smtClean="0">
                    <a:solidFill>
                      <a:srgbClr val="FF0000"/>
                    </a:solidFill>
                  </a:rPr>
                  <a:t>bicubic</a:t>
                </a:r>
              </a:p>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𝒊𝒏𝒕𝒆𝒓𝒑𝒐𝒍𝒂𝒕𝒆𝒅</m:t>
                      </m:r>
                    </m:oMath>
                  </m:oMathPara>
                </a14:m>
                <a:endParaRPr lang="zh-CN" altLang="en-US" b="1" i="1" dirty="0">
                  <a:solidFill>
                    <a:srgbClr val="FF0000"/>
                  </a:solidFill>
                </a:endParaRPr>
              </a:p>
            </p:txBody>
          </p:sp>
        </mc:Choice>
        <mc:Fallback>
          <p:sp>
            <p:nvSpPr>
              <p:cNvPr id="14" name="文本框 13"/>
              <p:cNvSpPr txBox="1">
                <a:spLocks noRot="1" noChangeAspect="1" noMove="1" noResize="1" noEditPoints="1" noAdjustHandles="1" noChangeArrowheads="1" noChangeShapeType="1" noTextEdit="1"/>
              </p:cNvSpPr>
              <p:nvPr/>
            </p:nvSpPr>
            <p:spPr>
              <a:xfrm>
                <a:off x="578218" y="6127875"/>
                <a:ext cx="1513235" cy="553998"/>
              </a:xfrm>
              <a:prstGeom prst="rect">
                <a:avLst/>
              </a:prstGeom>
              <a:blipFill>
                <a:blip r:embed="rId5"/>
                <a:stretch>
                  <a:fillRect l="-5242" t="-14286" r="-5242" b="-186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剪去对角的矩形 14">
                <a:extLst>
                  <a:ext uri="{FF2B5EF4-FFF2-40B4-BE49-F238E27FC236}">
                    <a16:creationId xmlns:a16="http://schemas.microsoft.com/office/drawing/2014/main" id="{AF44BF0F-1B9B-A04B-B617-A06DEE94F18B}"/>
                  </a:ext>
                </a:extLst>
              </p:cNvPr>
              <p:cNvSpPr/>
              <p:nvPr/>
            </p:nvSpPr>
            <p:spPr>
              <a:xfrm>
                <a:off x="3703365" y="5123333"/>
                <a:ext cx="3536375" cy="1394610"/>
              </a:xfrm>
              <a:prstGeom prst="snip2DiagRect">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kumimoji="1" lang="en-US" altLang="zh-CN" b="1" i="1">
                          <a:solidFill>
                            <a:srgbClr val="FF0000"/>
                          </a:solidFill>
                          <a:latin typeface="Cambria Math" panose="02040503050406030204" pitchFamily="18" charset="0"/>
                        </a:rPr>
                        <m:t>𝑻𝒓𝒊𝒄𝒌𝒔</m:t>
                      </m:r>
                      <m:r>
                        <a:rPr kumimoji="1" lang="en-US" altLang="zh-CN" sz="1800" b="1" i="1" smtClean="0">
                          <a:solidFill>
                            <a:srgbClr val="FF0000"/>
                          </a:solidFill>
                          <a:latin typeface="Cambria Math" panose="02040503050406030204" pitchFamily="18" charset="0"/>
                        </a:rPr>
                        <m:t>:</m:t>
                      </m:r>
                    </m:oMath>
                  </m:oMathPara>
                </a14:m>
                <a:endParaRPr kumimoji="1" lang="en-US" altLang="zh-CN" sz="1800" b="1" i="1" dirty="0">
                  <a:solidFill>
                    <a:srgbClr val="FF0000"/>
                  </a:solidFill>
                </a:endParaRPr>
              </a:p>
              <a:p>
                <a:pPr marL="285750" indent="-285750">
                  <a:buFont typeface="Arial" panose="020B0604020202020204" pitchFamily="34" charset="0"/>
                  <a:buChar char="•"/>
                </a:pPr>
                <a:r>
                  <a:rPr kumimoji="1" lang="en-US" altLang="zh-CN" sz="1800" b="1" i="1" dirty="0" smtClean="0">
                    <a:solidFill>
                      <a:srgbClr val="FF0000"/>
                    </a:solidFill>
                  </a:rPr>
                  <a:t>AGD</a:t>
                </a:r>
                <a:endParaRPr kumimoji="1" lang="en-US" altLang="zh-CN" sz="1800" b="1" i="1" dirty="0">
                  <a:solidFill>
                    <a:srgbClr val="FF0000"/>
                  </a:solidFill>
                </a:endParaRPr>
              </a:p>
              <a:p>
                <a:pPr marL="285750" indent="-285750">
                  <a:buFont typeface="Arial" panose="020B0604020202020204" pitchFamily="34" charset="0"/>
                  <a:buChar char="•"/>
                </a:pPr>
                <a:r>
                  <a:rPr kumimoji="1" lang="en-US" altLang="zh-CN" b="1" i="1" dirty="0" smtClean="0">
                    <a:solidFill>
                      <a:srgbClr val="FF0000"/>
                    </a:solidFill>
                  </a:rPr>
                  <a:t>0 filling</a:t>
                </a:r>
                <a:endParaRPr kumimoji="1" lang="en-US" altLang="zh-CN" b="1" i="1" dirty="0">
                  <a:solidFill>
                    <a:srgbClr val="FF0000"/>
                  </a:solidFill>
                </a:endParaRPr>
              </a:p>
              <a:p>
                <a:pPr marL="285750" indent="-285750">
                  <a:buFont typeface="Arial" panose="020B0604020202020204" pitchFamily="34" charset="0"/>
                  <a:buChar char="•"/>
                </a:pPr>
                <a:r>
                  <a:rPr kumimoji="1" lang="en-US" altLang="zh-CN" sz="1800" b="1" i="1" dirty="0" smtClean="0">
                    <a:solidFill>
                      <a:srgbClr val="FF0000"/>
                    </a:solidFill>
                  </a:rPr>
                  <a:t>Train with different factor</a:t>
                </a:r>
                <a:endParaRPr kumimoji="1" lang="en-US" altLang="zh-CN" sz="1800" b="1" i="1" dirty="0">
                  <a:solidFill>
                    <a:srgbClr val="FF0000"/>
                  </a:solidFill>
                </a:endParaRPr>
              </a:p>
            </p:txBody>
          </p:sp>
        </mc:Choice>
        <mc:Fallback>
          <p:sp>
            <p:nvSpPr>
              <p:cNvPr id="15" name="剪去对角的矩形 14">
                <a:extLst>
                  <a:ext uri="{FF2B5EF4-FFF2-40B4-BE49-F238E27FC236}">
                    <a16:creationId xmlns:a16="http://schemas.microsoft.com/office/drawing/2014/main" id="{AF44BF0F-1B9B-A04B-B617-A06DEE94F18B}"/>
                  </a:ext>
                </a:extLst>
              </p:cNvPr>
              <p:cNvSpPr>
                <a:spLocks noRot="1" noChangeAspect="1" noMove="1" noResize="1" noEditPoints="1" noAdjustHandles="1" noChangeArrowheads="1" noChangeShapeType="1" noTextEdit="1"/>
              </p:cNvSpPr>
              <p:nvPr/>
            </p:nvSpPr>
            <p:spPr>
              <a:xfrm>
                <a:off x="3703365" y="5123333"/>
                <a:ext cx="3536375" cy="1394610"/>
              </a:xfrm>
              <a:prstGeom prst="snip2DiagRect">
                <a:avLst/>
              </a:prstGeom>
              <a:blipFill>
                <a:blip r:embed="rId6"/>
                <a:stretch>
                  <a:fillRect/>
                </a:stretch>
              </a:blipFill>
              <a:ln w="19050" cmpd="sng">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540859353"/>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animBg="1"/>
      <p:bldP spid="14" grpId="0"/>
      <p:bldP spid="15" grpId="0" animBg="1"/>
    </p:bldLst>
  </p:timing>
</p:sld>
</file>

<file path=ppt/theme/theme1.xml><?xml version="1.0" encoding="utf-8"?>
<a:theme xmlns:a="http://schemas.openxmlformats.org/drawingml/2006/main" name="CECA_PresentationTemplate">
  <a:themeElements>
    <a:clrScheme name="自定义 3">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70C0"/>
      </a:hlink>
      <a:folHlink>
        <a:srgbClr val="0070C0"/>
      </a:folHlink>
    </a:clrScheme>
    <a:fontScheme name="自定义 1">
      <a:majorFont>
        <a:latin typeface="Arial"/>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mpd="sng">
          <a:solidFill>
            <a:srgbClr val="FF0000"/>
          </a:solidFill>
        </a:ln>
      </a:spPr>
      <a:bodyPr rtlCol="0" anchor="ctr"/>
      <a:lstStyle>
        <a:defPPr algn="ctr">
          <a:defRPr kumimoji="1" sz="1800"/>
        </a:defPPr>
      </a:lstStyle>
      <a:style>
        <a:lnRef idx="2">
          <a:schemeClr val="accent1">
            <a:shade val="50000"/>
          </a:schemeClr>
        </a:lnRef>
        <a:fillRef idx="1">
          <a:schemeClr val="accent1"/>
        </a:fillRef>
        <a:effectRef idx="0">
          <a:schemeClr val="accent1"/>
        </a:effectRef>
        <a:fontRef idx="minor">
          <a:schemeClr val="lt1"/>
        </a:fontRef>
      </a:style>
    </a:spDef>
    <a:lnDef>
      <a:spPr bwMode="auto">
        <a:solidFill>
          <a:schemeClr val="accent1"/>
        </a:solidFill>
        <a:ln w="9525" cap="flat" cmpd="sng" algn="ctr">
          <a:solidFill>
            <a:schemeClr val="tx1"/>
          </a:solidFill>
          <a:prstDash val="solid"/>
          <a:round/>
          <a:headEnd type="none" w="med" len="med"/>
          <a:tailEnd type="none" w="med" len="med"/>
        </a:ln>
        <a:effectLst/>
      </a:spPr>
      <a:bodyPr/>
      <a:lstStyle/>
    </a:lnDef>
  </a:objectDefaults>
  <a:extraClrSchemeLst>
    <a:extraClrScheme>
      <a:clrScheme name="gsrcPresentationTemplate 1">
        <a:dk1>
          <a:srgbClr val="0033CC"/>
        </a:dk1>
        <a:lt1>
          <a:srgbClr val="99FFFF"/>
        </a:lt1>
        <a:dk2>
          <a:srgbClr val="000000"/>
        </a:dk2>
        <a:lt2>
          <a:srgbClr val="000000"/>
        </a:lt2>
        <a:accent1>
          <a:srgbClr val="00B8A5"/>
        </a:accent1>
        <a:accent2>
          <a:srgbClr val="2C005E"/>
        </a:accent2>
        <a:accent3>
          <a:srgbClr val="CAFFFF"/>
        </a:accent3>
        <a:accent4>
          <a:srgbClr val="002AAE"/>
        </a:accent4>
        <a:accent5>
          <a:srgbClr val="AAD8CF"/>
        </a:accent5>
        <a:accent6>
          <a:srgbClr val="270054"/>
        </a:accent6>
        <a:hlink>
          <a:srgbClr val="4C82FF"/>
        </a:hlink>
        <a:folHlink>
          <a:srgbClr val="FFB833"/>
        </a:folHlink>
      </a:clrScheme>
      <a:clrMap bg1="lt1" tx1="dk1" bg2="lt2" tx2="dk2" accent1="accent1" accent2="accent2" accent3="accent3" accent4="accent4" accent5="accent5" accent6="accent6" hlink="hlink" folHlink="folHlink"/>
    </a:extraClrScheme>
    <a:extraClrScheme>
      <a:clrScheme name="gsrcPresentationTemplate 2">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srcPresentationTemplate 3">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gsrcPresentationTemplate 4">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srcPresentationTemplate 5">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srcPresentationTemplate 6">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srcPresentationTemplate 7">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gsrcPresentationTemplate 8">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9026</TotalTime>
  <Words>3016</Words>
  <Application>Microsoft Office PowerPoint</Application>
  <PresentationFormat>宽屏</PresentationFormat>
  <Paragraphs>323</Paragraphs>
  <Slides>25</Slides>
  <Notes>20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Monotype Sorts</vt:lpstr>
      <vt:lpstr>ＭＳ Ｐゴシック</vt:lpstr>
      <vt:lpstr>等线</vt:lpstr>
      <vt:lpstr>黑体</vt:lpstr>
      <vt:lpstr>宋体</vt:lpstr>
      <vt:lpstr>宋体</vt:lpstr>
      <vt:lpstr>Arial</vt:lpstr>
      <vt:lpstr>Arial Narrow</vt:lpstr>
      <vt:lpstr>Cambria Math</vt:lpstr>
      <vt:lpstr>Times New Roman</vt:lpstr>
      <vt:lpstr>Wingdings</vt:lpstr>
      <vt:lpstr>CECA_PresentationTemplate</vt:lpstr>
      <vt:lpstr>Deep Learning based Single-Image Super-Resolution</vt:lpstr>
      <vt:lpstr>Outline</vt:lpstr>
      <vt:lpstr>Problem Setting</vt:lpstr>
      <vt:lpstr>Problem Setting</vt:lpstr>
      <vt:lpstr>General Purpose Method</vt:lpstr>
      <vt:lpstr>SRCNN: The first CNN based method (ECCV, 2014)</vt:lpstr>
      <vt:lpstr>FSRCNN: Improved version of SRCNN (ECCV, 2016)</vt:lpstr>
      <vt:lpstr>ESPCN: Efficient Sub-Pixel ConvNet (CVPR, 2016)</vt:lpstr>
      <vt:lpstr>VDSR: Very Deep Convolution Network (CVPR, 2016)</vt:lpstr>
      <vt:lpstr>DRCN: Deeply Recursive Conv Network (CVPR, 2016)</vt:lpstr>
      <vt:lpstr>DRRN: Deep Recursive Network (CVPR, 2017)</vt:lpstr>
      <vt:lpstr>RED: Auto-encoders with Symmetric Skips (NIPS, 2016)</vt:lpstr>
      <vt:lpstr>Lap-SRN: Laplacian Pyramid Networks (CVPR, 2017)</vt:lpstr>
      <vt:lpstr>Dense-Net: Densely Connected ConvNet (CVPR, 2017)</vt:lpstr>
      <vt:lpstr>RDN: Residual Dense Network (CVPR, 2018)</vt:lpstr>
      <vt:lpstr>SRGAN: SISR Using GAN (CVPR, 2017)</vt:lpstr>
      <vt:lpstr>Application Specific Method</vt:lpstr>
      <vt:lpstr>SR with Supplementary Attributes (CPVR, 2018)</vt:lpstr>
      <vt:lpstr>Super-FAN: Landmark Localization &amp; SR Real faces (CVPR, 2018)</vt:lpstr>
      <vt:lpstr>A Single SR Net for Multiple Degradations (CVPR, 2018)</vt:lpstr>
      <vt:lpstr>FSR-GAN: Feature Super-Resolution (CVPR, 2018)</vt:lpstr>
      <vt:lpstr>Future Direction </vt:lpstr>
      <vt:lpstr>Re-implementation of ESPCN(2016, CVPR)</vt:lpstr>
      <vt:lpstr>Re-implementation of ESPCN(2016)</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Elements Of Single Image Super-Resolution</dc:title>
  <dc:creator>zhang yuwei</dc:creator>
  <cp:lastModifiedBy>zhang yuwei</cp:lastModifiedBy>
  <cp:revision>244</cp:revision>
  <dcterms:created xsi:type="dcterms:W3CDTF">2018-09-27T11:12:38Z</dcterms:created>
  <dcterms:modified xsi:type="dcterms:W3CDTF">2018-12-22T00:53:00Z</dcterms:modified>
</cp:coreProperties>
</file>